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56" r:id="rId2"/>
    <p:sldId id="259" r:id="rId3"/>
    <p:sldId id="258" r:id="rId4"/>
    <p:sldId id="257" r:id="rId5"/>
    <p:sldId id="271" r:id="rId6"/>
    <p:sldId id="267" r:id="rId7"/>
    <p:sldId id="270" r:id="rId8"/>
    <p:sldId id="268" r:id="rId9"/>
    <p:sldId id="260" r:id="rId10"/>
    <p:sldId id="261" r:id="rId11"/>
    <p:sldId id="279" r:id="rId12"/>
    <p:sldId id="272" r:id="rId13"/>
    <p:sldId id="273" r:id="rId14"/>
    <p:sldId id="274" r:id="rId15"/>
    <p:sldId id="275" r:id="rId16"/>
    <p:sldId id="276" r:id="rId17"/>
    <p:sldId id="277" r:id="rId18"/>
    <p:sldId id="278" r:id="rId19"/>
    <p:sldId id="262" r:id="rId20"/>
    <p:sldId id="263" r:id="rId21"/>
    <p:sldId id="265" r:id="rId22"/>
    <p:sldId id="280" r:id="rId23"/>
    <p:sldId id="26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00"/>
    <p:restoredTop sz="86432"/>
  </p:normalViewPr>
  <p:slideViewPr>
    <p:cSldViewPr snapToGrid="0" snapToObjects="1">
      <p:cViewPr varScale="1">
        <p:scale>
          <a:sx n="121" d="100"/>
          <a:sy n="121" d="100"/>
        </p:scale>
        <p:origin x="192" y="2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E87DFAA-285A-C64D-97D0-CE897B867B1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A58132-3B88-454B-BD0B-60E8A6B2A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149F10-D079-4A40-8B03-3D113E60A9EA}" type="datetimeFigureOut">
              <a:rPr lang="en-US" smtClean="0"/>
              <a:t>6/11/18</a:t>
            </a:fld>
            <a:endParaRPr lang="en-US"/>
          </a:p>
        </p:txBody>
      </p:sp>
      <p:sp>
        <p:nvSpPr>
          <p:cNvPr id="4" name="Footer Placeholder 3">
            <a:extLst>
              <a:ext uri="{FF2B5EF4-FFF2-40B4-BE49-F238E27FC236}">
                <a16:creationId xmlns:a16="http://schemas.microsoft.com/office/drawing/2014/main" id="{EBFB7E1E-46DB-2447-BE11-F8FDE0BC60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292F59D-1E09-8E4E-951E-FD6D29E4467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51F13B-5EDA-E346-B2ED-227F12B5DC4C}" type="slidenum">
              <a:rPr lang="en-US" smtClean="0"/>
              <a:t>‹#›</a:t>
            </a:fld>
            <a:endParaRPr lang="en-US"/>
          </a:p>
        </p:txBody>
      </p:sp>
    </p:spTree>
    <p:extLst>
      <p:ext uri="{BB962C8B-B14F-4D97-AF65-F5344CB8AC3E}">
        <p14:creationId xmlns:p14="http://schemas.microsoft.com/office/powerpoint/2010/main" val="20546330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2A6AD-3A9A-C144-8B86-49B6C1CA4F1B}" type="datetimeFigureOut">
              <a:rPr lang="en-US" smtClean="0"/>
              <a:t>6/11/18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513E63-9898-5A42-8895-8CD7EA4746F4}" type="slidenum">
              <a:rPr lang="en-US" smtClean="0"/>
              <a:t>‹#›</a:t>
            </a:fld>
            <a:endParaRPr lang="en-US"/>
          </a:p>
        </p:txBody>
      </p:sp>
    </p:spTree>
    <p:extLst>
      <p:ext uri="{BB962C8B-B14F-4D97-AF65-F5344CB8AC3E}">
        <p14:creationId xmlns:p14="http://schemas.microsoft.com/office/powerpoint/2010/main" val="673819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apinews.or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www.ipapi.com/"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our project we wanted to address a growing online issue, the quest for truth. With fake news taking over our news feed, how do we know what is fact and what is fiction?</a:t>
            </a:r>
          </a:p>
        </p:txBody>
      </p:sp>
      <p:sp>
        <p:nvSpPr>
          <p:cNvPr id="4" name="Slide Number Placeholder 3"/>
          <p:cNvSpPr>
            <a:spLocks noGrp="1"/>
          </p:cNvSpPr>
          <p:nvPr>
            <p:ph type="sldNum" sz="quarter" idx="10"/>
          </p:nvPr>
        </p:nvSpPr>
        <p:spPr/>
        <p:txBody>
          <a:bodyPr/>
          <a:lstStyle/>
          <a:p>
            <a:fld id="{FF513E63-9898-5A42-8895-8CD7EA4746F4}" type="slidenum">
              <a:rPr lang="en-US" smtClean="0"/>
              <a:t>1</a:t>
            </a:fld>
            <a:endParaRPr lang="en-US"/>
          </a:p>
        </p:txBody>
      </p:sp>
    </p:spTree>
    <p:extLst>
      <p:ext uri="{BB962C8B-B14F-4D97-AF65-F5344CB8AC3E}">
        <p14:creationId xmlns:p14="http://schemas.microsoft.com/office/powerpoint/2010/main" val="1175636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Here’s a brief summary of the technologies we used in the development of </a:t>
            </a:r>
            <a:r>
              <a:rPr lang="en-US" dirty="0" err="1"/>
              <a:t>Figgit</a:t>
            </a:r>
            <a:r>
              <a:rPr lang="en-US" dirty="0"/>
              <a:t> and how they work.</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10</a:t>
            </a:fld>
            <a:endParaRPr lang="en-US"/>
          </a:p>
        </p:txBody>
      </p:sp>
    </p:spTree>
    <p:extLst>
      <p:ext uri="{BB962C8B-B14F-4D97-AF65-F5344CB8AC3E}">
        <p14:creationId xmlns:p14="http://schemas.microsoft.com/office/powerpoint/2010/main" val="2785721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HTML - Provides the framework for the page. Displays all the graphics, text, input fields and a results section to post the search results data.</a:t>
            </a:r>
          </a:p>
          <a:p>
            <a:r>
              <a:rPr lang="en-US" dirty="0"/>
              <a:t>(click)</a:t>
            </a:r>
          </a:p>
          <a:p>
            <a:br>
              <a:rPr lang="en-US" dirty="0"/>
            </a:br>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11</a:t>
            </a:fld>
            <a:endParaRPr lang="en-US"/>
          </a:p>
        </p:txBody>
      </p:sp>
    </p:spTree>
    <p:extLst>
      <p:ext uri="{BB962C8B-B14F-4D97-AF65-F5344CB8AC3E}">
        <p14:creationId xmlns:p14="http://schemas.microsoft.com/office/powerpoint/2010/main" val="3245300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CSS – Adds styling to the page, not only for aesthetics, but also to provide the user an intuitive interface.</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12</a:t>
            </a:fld>
            <a:endParaRPr lang="en-US"/>
          </a:p>
        </p:txBody>
      </p:sp>
    </p:spTree>
    <p:extLst>
      <p:ext uri="{BB962C8B-B14F-4D97-AF65-F5344CB8AC3E}">
        <p14:creationId xmlns:p14="http://schemas.microsoft.com/office/powerpoint/2010/main" val="392885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JavaScript – Adds functionality and controls the events that dynamically push and pull data to and from the page. </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13</a:t>
            </a:fld>
            <a:endParaRPr lang="en-US"/>
          </a:p>
        </p:txBody>
      </p:sp>
    </p:spTree>
    <p:extLst>
      <p:ext uri="{BB962C8B-B14F-4D97-AF65-F5344CB8AC3E}">
        <p14:creationId xmlns:p14="http://schemas.microsoft.com/office/powerpoint/2010/main" val="1441818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jQuery -  jQuery is a JavaScript library that stores simplified code that all developers have access to. </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14</a:t>
            </a:fld>
            <a:endParaRPr lang="en-US"/>
          </a:p>
        </p:txBody>
      </p:sp>
    </p:spTree>
    <p:extLst>
      <p:ext uri="{BB962C8B-B14F-4D97-AF65-F5344CB8AC3E}">
        <p14:creationId xmlns:p14="http://schemas.microsoft.com/office/powerpoint/2010/main" val="770033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Two API servers are used to collect data. </a:t>
            </a:r>
            <a:r>
              <a:rPr lang="en-US" u="sng" dirty="0">
                <a:hlinkClick r:id="rId3"/>
              </a:rPr>
              <a:t>www.APInews.org</a:t>
            </a:r>
            <a:r>
              <a:rPr lang="en-US" dirty="0"/>
              <a:t> for media source data and </a:t>
            </a:r>
            <a:r>
              <a:rPr lang="en-US" u="sng" dirty="0">
                <a:hlinkClick r:id="rId4"/>
              </a:rPr>
              <a:t>www.ipAPI.com</a:t>
            </a:r>
            <a:r>
              <a:rPr lang="en-US" dirty="0"/>
              <a:t> for user location data. Results from these servers are pushed to the page as search results and user location information. The user location is also used to filter the search results by region.</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15</a:t>
            </a:fld>
            <a:endParaRPr lang="en-US"/>
          </a:p>
        </p:txBody>
      </p:sp>
    </p:spTree>
    <p:extLst>
      <p:ext uri="{BB962C8B-B14F-4D97-AF65-F5344CB8AC3E}">
        <p14:creationId xmlns:p14="http://schemas.microsoft.com/office/powerpoint/2010/main" val="3559915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AJAX makes a call to the API servers so </a:t>
            </a:r>
            <a:r>
              <a:rPr lang="en-US" dirty="0" err="1"/>
              <a:t>Figgit</a:t>
            </a:r>
            <a:r>
              <a:rPr lang="en-US" dirty="0"/>
              <a:t> can be updated asynchronously by exchanging data with the News API and IP API behind the scenes.</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16</a:t>
            </a:fld>
            <a:endParaRPr lang="en-US"/>
          </a:p>
        </p:txBody>
      </p:sp>
    </p:spTree>
    <p:extLst>
      <p:ext uri="{BB962C8B-B14F-4D97-AF65-F5344CB8AC3E}">
        <p14:creationId xmlns:p14="http://schemas.microsoft.com/office/powerpoint/2010/main" val="1803922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JSON formats the data that is returned by the AJAX call to an object array which we can easily be converted into </a:t>
            </a:r>
            <a:r>
              <a:rPr lang="en-US" dirty="0" err="1"/>
              <a:t>Javascript</a:t>
            </a:r>
            <a:r>
              <a:rPr lang="en-US" dirty="0"/>
              <a:t> objects.</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17</a:t>
            </a:fld>
            <a:endParaRPr lang="en-US"/>
          </a:p>
        </p:txBody>
      </p:sp>
    </p:spTree>
    <p:extLst>
      <p:ext uri="{BB962C8B-B14F-4D97-AF65-F5344CB8AC3E}">
        <p14:creationId xmlns:p14="http://schemas.microsoft.com/office/powerpoint/2010/main" val="3218382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err="1"/>
              <a:t>Github</a:t>
            </a:r>
            <a:r>
              <a:rPr lang="en-US" dirty="0"/>
              <a:t> is the site we used to collaborate and post changes while working on different areas of the scripts. </a:t>
            </a:r>
            <a:r>
              <a:rPr lang="en-US" dirty="0" err="1"/>
              <a:t>Github</a:t>
            </a:r>
            <a:r>
              <a:rPr lang="en-US" dirty="0"/>
              <a:t> pages is hosting the site.</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18</a:t>
            </a:fld>
            <a:endParaRPr lang="en-US"/>
          </a:p>
        </p:txBody>
      </p:sp>
    </p:spTree>
    <p:extLst>
      <p:ext uri="{BB962C8B-B14F-4D97-AF65-F5344CB8AC3E}">
        <p14:creationId xmlns:p14="http://schemas.microsoft.com/office/powerpoint/2010/main" val="897882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19</a:t>
            </a:fld>
            <a:endParaRPr lang="en-US"/>
          </a:p>
        </p:txBody>
      </p:sp>
    </p:spTree>
    <p:extLst>
      <p:ext uri="{BB962C8B-B14F-4D97-AF65-F5344CB8AC3E}">
        <p14:creationId xmlns:p14="http://schemas.microsoft.com/office/powerpoint/2010/main" val="3710091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 beings with </a:t>
            </a:r>
            <a:r>
              <a:rPr lang="en-US" dirty="0" err="1"/>
              <a:t>Figgit</a:t>
            </a:r>
            <a:r>
              <a:rPr lang="en-US" dirty="0"/>
              <a:t>.</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2</a:t>
            </a:fld>
            <a:endParaRPr lang="en-US"/>
          </a:p>
        </p:txBody>
      </p:sp>
    </p:spTree>
    <p:extLst>
      <p:ext uri="{BB962C8B-B14F-4D97-AF65-F5344CB8AC3E}">
        <p14:creationId xmlns:p14="http://schemas.microsoft.com/office/powerpoint/2010/main" val="859699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plans for future development include:</a:t>
            </a:r>
          </a:p>
          <a:p>
            <a:endParaRPr lang="en-US" dirty="0"/>
          </a:p>
          <a:p>
            <a:r>
              <a:rPr lang="en-US" dirty="0"/>
              <a:t>Refining data response to limit search results so that only articles relevant to the user search input will appear.</a:t>
            </a:r>
          </a:p>
          <a:p>
            <a:endParaRPr lang="en-US" dirty="0"/>
          </a:p>
          <a:p>
            <a:r>
              <a:rPr lang="en-US" dirty="0"/>
              <a:t>Creating a database that will allow the user to rate articles and news sources and dynamically update Media Bias ratings accordingly.</a:t>
            </a:r>
          </a:p>
          <a:p>
            <a:endParaRPr lang="en-US" dirty="0"/>
          </a:p>
          <a:p>
            <a:r>
              <a:rPr lang="en-US" dirty="0"/>
              <a:t>Filter news articles by region and offer translation options in various languages.</a:t>
            </a:r>
          </a:p>
          <a:p>
            <a:endParaRPr lang="en-US" dirty="0"/>
          </a:p>
          <a:p>
            <a:r>
              <a:rPr lang="en-US" dirty="0"/>
              <a:t>Filter search results by the author of the article.</a:t>
            </a:r>
          </a:p>
          <a:p>
            <a:endParaRPr lang="en-US" dirty="0"/>
          </a:p>
          <a:p>
            <a:r>
              <a:rPr lang="en-US" dirty="0"/>
              <a:t>And add an option for user to request more results if desired.</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20</a:t>
            </a:fld>
            <a:endParaRPr lang="en-US"/>
          </a:p>
        </p:txBody>
      </p:sp>
    </p:spTree>
    <p:extLst>
      <p:ext uri="{BB962C8B-B14F-4D97-AF65-F5344CB8AC3E}">
        <p14:creationId xmlns:p14="http://schemas.microsoft.com/office/powerpoint/2010/main" val="2771458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 knowledge is power, then research is the quest,</a:t>
            </a:r>
          </a:p>
          <a:p>
            <a:r>
              <a:rPr lang="en-US" dirty="0"/>
              <a:t>and </a:t>
            </a:r>
            <a:r>
              <a:rPr lang="en-US" dirty="0" err="1"/>
              <a:t>Figgit</a:t>
            </a:r>
            <a:r>
              <a:rPr lang="en-US" dirty="0"/>
              <a:t> is where that quest should begin. </a:t>
            </a:r>
          </a:p>
          <a:p>
            <a:endParaRPr lang="en-US" dirty="0"/>
          </a:p>
          <a:p>
            <a:r>
              <a:rPr lang="en-US" dirty="0"/>
              <a:t>Let the quest begin.</a:t>
            </a:r>
          </a:p>
        </p:txBody>
      </p:sp>
      <p:sp>
        <p:nvSpPr>
          <p:cNvPr id="4" name="Slide Number Placeholder 3"/>
          <p:cNvSpPr>
            <a:spLocks noGrp="1"/>
          </p:cNvSpPr>
          <p:nvPr>
            <p:ph type="sldNum" sz="quarter" idx="10"/>
          </p:nvPr>
        </p:nvSpPr>
        <p:spPr/>
        <p:txBody>
          <a:bodyPr/>
          <a:lstStyle/>
          <a:p>
            <a:fld id="{FF513E63-9898-5A42-8895-8CD7EA4746F4}" type="slidenum">
              <a:rPr lang="en-US" smtClean="0"/>
              <a:t>21</a:t>
            </a:fld>
            <a:endParaRPr lang="en-US"/>
          </a:p>
        </p:txBody>
      </p:sp>
    </p:spTree>
    <p:extLst>
      <p:ext uri="{BB962C8B-B14F-4D97-AF65-F5344CB8AC3E}">
        <p14:creationId xmlns:p14="http://schemas.microsoft.com/office/powerpoint/2010/main" val="4292303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 knowledge is power, then research is the quest,</a:t>
            </a:r>
          </a:p>
          <a:p>
            <a:r>
              <a:rPr lang="en-US" dirty="0"/>
              <a:t>and </a:t>
            </a:r>
            <a:r>
              <a:rPr lang="en-US" dirty="0" err="1"/>
              <a:t>Figgit</a:t>
            </a:r>
            <a:r>
              <a:rPr lang="en-US" dirty="0"/>
              <a:t> is where that quest should begin. </a:t>
            </a:r>
          </a:p>
          <a:p>
            <a:endParaRPr lang="en-US" dirty="0"/>
          </a:p>
          <a:p>
            <a:r>
              <a:rPr lang="en-US" dirty="0"/>
              <a:t>Let the quest begin.</a:t>
            </a:r>
          </a:p>
        </p:txBody>
      </p:sp>
      <p:sp>
        <p:nvSpPr>
          <p:cNvPr id="4" name="Slide Number Placeholder 3"/>
          <p:cNvSpPr>
            <a:spLocks noGrp="1"/>
          </p:cNvSpPr>
          <p:nvPr>
            <p:ph type="sldNum" sz="quarter" idx="10"/>
          </p:nvPr>
        </p:nvSpPr>
        <p:spPr/>
        <p:txBody>
          <a:bodyPr/>
          <a:lstStyle/>
          <a:p>
            <a:fld id="{FF513E63-9898-5A42-8895-8CD7EA4746F4}" type="slidenum">
              <a:rPr lang="en-US" smtClean="0"/>
              <a:t>22</a:t>
            </a:fld>
            <a:endParaRPr lang="en-US"/>
          </a:p>
        </p:txBody>
      </p:sp>
    </p:spTree>
    <p:extLst>
      <p:ext uri="{BB962C8B-B14F-4D97-AF65-F5344CB8AC3E}">
        <p14:creationId xmlns:p14="http://schemas.microsoft.com/office/powerpoint/2010/main" val="2249218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23</a:t>
            </a:fld>
            <a:endParaRPr lang="en-US"/>
          </a:p>
        </p:txBody>
      </p:sp>
    </p:spTree>
    <p:extLst>
      <p:ext uri="{BB962C8B-B14F-4D97-AF65-F5344CB8AC3E}">
        <p14:creationId xmlns:p14="http://schemas.microsoft.com/office/powerpoint/2010/main" val="2077273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live in an age where information is available in overabundance. Everyday we are bombarded with news stories on social media, television, radio and our mobile devices. While many of these stories sound true, it’s important to research anything we decide to pass on or repost to avoid spreading false or misleading information. So how do we research the news that we hear?  Where do we start and how do we know we can trust the results we come up with to be unbiased and true?</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3</a:t>
            </a:fld>
            <a:endParaRPr lang="en-US"/>
          </a:p>
        </p:txBody>
      </p:sp>
    </p:spTree>
    <p:extLst>
      <p:ext uri="{BB962C8B-B14F-4D97-AF65-F5344CB8AC3E}">
        <p14:creationId xmlns:p14="http://schemas.microsoft.com/office/powerpoint/2010/main" val="319341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Figgit</a:t>
            </a:r>
            <a:r>
              <a:rPr lang="en-US" dirty="0"/>
              <a:t> app seeks to solve these dilemmas by providing a comprehensive online search tool that returns background information on news articles and their sources. </a:t>
            </a:r>
          </a:p>
        </p:txBody>
      </p:sp>
      <p:sp>
        <p:nvSpPr>
          <p:cNvPr id="4" name="Slide Number Placeholder 3"/>
          <p:cNvSpPr>
            <a:spLocks noGrp="1"/>
          </p:cNvSpPr>
          <p:nvPr>
            <p:ph type="sldNum" sz="quarter" idx="10"/>
          </p:nvPr>
        </p:nvSpPr>
        <p:spPr/>
        <p:txBody>
          <a:bodyPr/>
          <a:lstStyle/>
          <a:p>
            <a:fld id="{FF513E63-9898-5A42-8895-8CD7EA4746F4}" type="slidenum">
              <a:rPr lang="en-US" smtClean="0"/>
              <a:t>4</a:t>
            </a:fld>
            <a:endParaRPr lang="en-US"/>
          </a:p>
        </p:txBody>
      </p:sp>
    </p:spTree>
    <p:extLst>
      <p:ext uri="{BB962C8B-B14F-4D97-AF65-F5344CB8AC3E}">
        <p14:creationId xmlns:p14="http://schemas.microsoft.com/office/powerpoint/2010/main" val="3578275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keyword search returns relevant news articles based on the users location and the keyword entered in the search bar. </a:t>
            </a:r>
            <a:r>
              <a:rPr lang="en-US"/>
              <a:t>The results will provide source information for each article along with a media bias rating scale. </a:t>
            </a:r>
          </a:p>
        </p:txBody>
      </p:sp>
      <p:sp>
        <p:nvSpPr>
          <p:cNvPr id="4" name="Slide Number Placeholder 3"/>
          <p:cNvSpPr>
            <a:spLocks noGrp="1"/>
          </p:cNvSpPr>
          <p:nvPr>
            <p:ph type="sldNum" sz="quarter" idx="10"/>
          </p:nvPr>
        </p:nvSpPr>
        <p:spPr/>
        <p:txBody>
          <a:bodyPr/>
          <a:lstStyle/>
          <a:p>
            <a:fld id="{FF513E63-9898-5A42-8895-8CD7EA4746F4}" type="slidenum">
              <a:rPr lang="en-US" smtClean="0"/>
              <a:t>5</a:t>
            </a:fld>
            <a:endParaRPr lang="en-US"/>
          </a:p>
        </p:txBody>
      </p:sp>
    </p:spTree>
    <p:extLst>
      <p:ext uri="{BB962C8B-B14F-4D97-AF65-F5344CB8AC3E}">
        <p14:creationId xmlns:p14="http://schemas.microsoft.com/office/powerpoint/2010/main" val="2134422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results are sorted by (click) keyword relevancy and (click) the users location. This helps to narrow down the search results and return only the most relevant articles to the search.</a:t>
            </a:r>
          </a:p>
          <a:p>
            <a:br>
              <a:rPr lang="en-US" dirty="0"/>
            </a:br>
            <a:endParaRPr lang="en-US" dirty="0"/>
          </a:p>
          <a:p>
            <a:r>
              <a:rPr lang="en-US" dirty="0"/>
              <a:t>Each search result contains the source, (click) headline, (click) publication date, (click) and author (click) of the article. </a:t>
            </a:r>
          </a:p>
          <a:p>
            <a:br>
              <a:rPr lang="en-US" dirty="0"/>
            </a:br>
            <a:endParaRPr lang="en-US" dirty="0"/>
          </a:p>
          <a:p>
            <a:r>
              <a:rPr lang="en-US" dirty="0"/>
              <a:t>It also contains a (click) Bias Rating scale that illustrates the media bias commonly associated with that particular news source. </a:t>
            </a:r>
          </a:p>
          <a:p>
            <a:br>
              <a:rPr lang="en-US" dirty="0"/>
            </a:br>
            <a:endParaRPr lang="en-US" dirty="0"/>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6</a:t>
            </a:fld>
            <a:endParaRPr lang="en-US"/>
          </a:p>
        </p:txBody>
      </p:sp>
    </p:spTree>
    <p:extLst>
      <p:ext uri="{BB962C8B-B14F-4D97-AF65-F5344CB8AC3E}">
        <p14:creationId xmlns:p14="http://schemas.microsoft.com/office/powerpoint/2010/main" val="4267064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Bias Rating is based on news source reporting and its tendency to publish stories with a liberal, conservative or neutral view. The rating is defined by a row of boxes, with the red box depicting views from left to right, the far left being the extreme left or liberal view and the far right being the extreme right or conservative view. </a:t>
            </a:r>
          </a:p>
          <a:p>
            <a:endParaRPr lang="en-US" dirty="0"/>
          </a:p>
          <a:p>
            <a:r>
              <a:rPr lang="en-US" dirty="0"/>
              <a:t>The ratings are based on data retrieved from various sources like </a:t>
            </a:r>
          </a:p>
          <a:p>
            <a:r>
              <a:rPr lang="en-US" dirty="0"/>
              <a:t>(click)</a:t>
            </a:r>
          </a:p>
          <a:p>
            <a:r>
              <a:rPr lang="en-US" dirty="0"/>
              <a:t>Market Watch, </a:t>
            </a:r>
          </a:p>
          <a:p>
            <a:r>
              <a:rPr lang="en-US" dirty="0"/>
              <a:t>(click) </a:t>
            </a:r>
          </a:p>
          <a:p>
            <a:r>
              <a:rPr lang="en-US" dirty="0"/>
              <a:t>Business Insider </a:t>
            </a:r>
          </a:p>
          <a:p>
            <a:r>
              <a:rPr lang="en-US" dirty="0"/>
              <a:t>(click) </a:t>
            </a:r>
          </a:p>
          <a:p>
            <a:r>
              <a:rPr lang="en-US" dirty="0"/>
              <a:t>and </a:t>
            </a:r>
            <a:r>
              <a:rPr lang="en-US" dirty="0" err="1"/>
              <a:t>AllSides.com</a:t>
            </a:r>
            <a:r>
              <a:rPr lang="en-US" dirty="0"/>
              <a:t>, a website that collects community feedback to present a media bias rating for online news sources.</a:t>
            </a:r>
          </a:p>
          <a:p>
            <a:r>
              <a:rPr lang="en-US" dirty="0"/>
              <a:t>(click)</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7</a:t>
            </a:fld>
            <a:endParaRPr lang="en-US"/>
          </a:p>
        </p:txBody>
      </p:sp>
    </p:spTree>
    <p:extLst>
      <p:ext uri="{BB962C8B-B14F-4D97-AF65-F5344CB8AC3E}">
        <p14:creationId xmlns:p14="http://schemas.microsoft.com/office/powerpoint/2010/main" val="3569247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the bias rating is not to tell the reader whether a story is accurate or fake news, but to provide the user with information pertaining to where the story originated while also providing additional stories on the same subject from an (click) alternate source. It encourages the reader to view information from a (click) different perspective and, ultimately, be (click) better informed.</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8</a:t>
            </a:fld>
            <a:endParaRPr lang="en-US"/>
          </a:p>
        </p:txBody>
      </p:sp>
    </p:spTree>
    <p:extLst>
      <p:ext uri="{BB962C8B-B14F-4D97-AF65-F5344CB8AC3E}">
        <p14:creationId xmlns:p14="http://schemas.microsoft.com/office/powerpoint/2010/main" val="712983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19749"/>
          </a:xfrm>
        </p:spPr>
        <p:txBody>
          <a:bodyPr/>
          <a:lstStyle/>
          <a:p>
            <a:r>
              <a:rPr lang="en-US" dirty="0"/>
              <a:t>Our design process began with a discussion about the potential projects we could work on and what we hoped to achieve by completing the site. We decided on addressing the issue of fake news and media bias. We began searching various News Site API’s. We decided on </a:t>
            </a:r>
            <a:r>
              <a:rPr lang="en-US" dirty="0" err="1"/>
              <a:t>NewsAPI.org</a:t>
            </a:r>
            <a:r>
              <a:rPr lang="en-US" dirty="0"/>
              <a:t> because it offered the widest range of news sources available. We discussed the look and functionality of our site and concluded that a simple “Google” like interface would work best. </a:t>
            </a:r>
          </a:p>
          <a:p>
            <a:br>
              <a:rPr lang="en-US" dirty="0"/>
            </a:br>
            <a:r>
              <a:rPr lang="en-US" dirty="0"/>
              <a:t>While coming up with a simple logo design and user interface layout, we developed the backend code to get data from the API servers and convert it to JavaScript objects. Once the UI development was complete, we then targeted the appropriate page elements to pull values from and push data to the page.</a:t>
            </a:r>
          </a:p>
          <a:p>
            <a:br>
              <a:rPr lang="en-US" dirty="0"/>
            </a:br>
            <a:r>
              <a:rPr lang="en-US" dirty="0"/>
              <a:t>Once the initial search and response process was working, we began adding more functionality to the site like location identification and language preference. We also added the Media Bias Rating scale based on research from numerous media rating sites.</a:t>
            </a:r>
          </a:p>
          <a:p>
            <a:endParaRPr lang="en-US" dirty="0"/>
          </a:p>
          <a:p>
            <a:r>
              <a:rPr lang="en-US" dirty="0"/>
              <a:t>The final launch required more code development to refine the search results to return specific relevant data to the search query. Final bug fixes and code correction were done on GitHub. We utilized GitHub Projects and Slack to communicate during the project.</a:t>
            </a:r>
          </a:p>
          <a:p>
            <a:r>
              <a:rPr lang="en-US" dirty="0"/>
              <a:t>(click)</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9</a:t>
            </a:fld>
            <a:endParaRPr lang="en-US"/>
          </a:p>
        </p:txBody>
      </p:sp>
    </p:spTree>
    <p:extLst>
      <p:ext uri="{BB962C8B-B14F-4D97-AF65-F5344CB8AC3E}">
        <p14:creationId xmlns:p14="http://schemas.microsoft.com/office/powerpoint/2010/main" val="784094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1E89-63AF-3145-AD4A-A8A3A8DD7F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DAA5B2-93F3-FC4D-A21C-A0CE1EE091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72B1C6-B13B-D74E-A7CB-6B6348966107}"/>
              </a:ext>
            </a:extLst>
          </p:cNvPr>
          <p:cNvSpPr>
            <a:spLocks noGrp="1"/>
          </p:cNvSpPr>
          <p:nvPr>
            <p:ph type="dt" sz="half" idx="10"/>
          </p:nvPr>
        </p:nvSpPr>
        <p:spPr/>
        <p:txBody>
          <a:bodyPr/>
          <a:lstStyle/>
          <a:p>
            <a:fld id="{FAEFE772-D747-5142-8426-D9B75CB86BCF}" type="datetimeFigureOut">
              <a:rPr lang="en-US" smtClean="0"/>
              <a:t>6/11/18</a:t>
            </a:fld>
            <a:endParaRPr lang="en-US"/>
          </a:p>
        </p:txBody>
      </p:sp>
      <p:sp>
        <p:nvSpPr>
          <p:cNvPr id="5" name="Footer Placeholder 4">
            <a:extLst>
              <a:ext uri="{FF2B5EF4-FFF2-40B4-BE49-F238E27FC236}">
                <a16:creationId xmlns:a16="http://schemas.microsoft.com/office/drawing/2014/main" id="{426F959F-A785-0D49-93DE-97BCB45975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4BACAA-CCD1-8048-AA3F-63E2032717AF}"/>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851226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41068-C860-1B46-AA98-7B843EF968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F7B9A-E13D-9D4A-88B1-64D0DF9A119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3F4CCF-BDA3-E940-A1DD-F0477DE78F54}"/>
              </a:ext>
            </a:extLst>
          </p:cNvPr>
          <p:cNvSpPr>
            <a:spLocks noGrp="1"/>
          </p:cNvSpPr>
          <p:nvPr>
            <p:ph type="dt" sz="half" idx="10"/>
          </p:nvPr>
        </p:nvSpPr>
        <p:spPr/>
        <p:txBody>
          <a:bodyPr/>
          <a:lstStyle/>
          <a:p>
            <a:fld id="{FAEFE772-D747-5142-8426-D9B75CB86BCF}" type="datetimeFigureOut">
              <a:rPr lang="en-US" smtClean="0"/>
              <a:t>6/11/18</a:t>
            </a:fld>
            <a:endParaRPr lang="en-US"/>
          </a:p>
        </p:txBody>
      </p:sp>
      <p:sp>
        <p:nvSpPr>
          <p:cNvPr id="5" name="Footer Placeholder 4">
            <a:extLst>
              <a:ext uri="{FF2B5EF4-FFF2-40B4-BE49-F238E27FC236}">
                <a16:creationId xmlns:a16="http://schemas.microsoft.com/office/drawing/2014/main" id="{2F44906C-1BFD-0241-A384-676183A957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EC115B-4B78-0D4A-879A-23B01CE4E874}"/>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302833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0747B1-3C35-3243-BB38-B2BD649AB0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0B6D4C-48A0-F942-AB55-069B16761F5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C91800-7422-1D48-94DA-4D703A4051A8}"/>
              </a:ext>
            </a:extLst>
          </p:cNvPr>
          <p:cNvSpPr>
            <a:spLocks noGrp="1"/>
          </p:cNvSpPr>
          <p:nvPr>
            <p:ph type="dt" sz="half" idx="10"/>
          </p:nvPr>
        </p:nvSpPr>
        <p:spPr/>
        <p:txBody>
          <a:bodyPr/>
          <a:lstStyle/>
          <a:p>
            <a:fld id="{FAEFE772-D747-5142-8426-D9B75CB86BCF}" type="datetimeFigureOut">
              <a:rPr lang="en-US" smtClean="0"/>
              <a:t>6/11/18</a:t>
            </a:fld>
            <a:endParaRPr lang="en-US"/>
          </a:p>
        </p:txBody>
      </p:sp>
      <p:sp>
        <p:nvSpPr>
          <p:cNvPr id="5" name="Footer Placeholder 4">
            <a:extLst>
              <a:ext uri="{FF2B5EF4-FFF2-40B4-BE49-F238E27FC236}">
                <a16:creationId xmlns:a16="http://schemas.microsoft.com/office/drawing/2014/main" id="{DEB1C825-F091-0C4E-8232-B118E9413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A209D4-0007-4F49-9CE8-72CB209BF3A6}"/>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704272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20CE8-2874-1447-A4AA-451B183074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3A1609-B05B-7C4C-9442-68B795D100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7F2A3C-1FD0-DE42-8AD1-D253E3F30E33}"/>
              </a:ext>
            </a:extLst>
          </p:cNvPr>
          <p:cNvSpPr>
            <a:spLocks noGrp="1"/>
          </p:cNvSpPr>
          <p:nvPr>
            <p:ph type="dt" sz="half" idx="10"/>
          </p:nvPr>
        </p:nvSpPr>
        <p:spPr/>
        <p:txBody>
          <a:bodyPr/>
          <a:lstStyle/>
          <a:p>
            <a:fld id="{FAEFE772-D747-5142-8426-D9B75CB86BCF}" type="datetimeFigureOut">
              <a:rPr lang="en-US" smtClean="0"/>
              <a:t>6/11/18</a:t>
            </a:fld>
            <a:endParaRPr lang="en-US"/>
          </a:p>
        </p:txBody>
      </p:sp>
      <p:sp>
        <p:nvSpPr>
          <p:cNvPr id="5" name="Footer Placeholder 4">
            <a:extLst>
              <a:ext uri="{FF2B5EF4-FFF2-40B4-BE49-F238E27FC236}">
                <a16:creationId xmlns:a16="http://schemas.microsoft.com/office/drawing/2014/main" id="{D393960F-3E1E-6747-920D-38ABBC7BE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7DA69-3FD9-B443-B450-B289AEE7E040}"/>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81982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1A874-99FD-F046-B6AA-64F9A32AB0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C7F088-28B3-4F44-B060-7FF75F2012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727161E-63D8-884E-A5C8-52D501AEDFC1}"/>
              </a:ext>
            </a:extLst>
          </p:cNvPr>
          <p:cNvSpPr>
            <a:spLocks noGrp="1"/>
          </p:cNvSpPr>
          <p:nvPr>
            <p:ph type="dt" sz="half" idx="10"/>
          </p:nvPr>
        </p:nvSpPr>
        <p:spPr/>
        <p:txBody>
          <a:bodyPr/>
          <a:lstStyle/>
          <a:p>
            <a:fld id="{FAEFE772-D747-5142-8426-D9B75CB86BCF}" type="datetimeFigureOut">
              <a:rPr lang="en-US" smtClean="0"/>
              <a:t>6/11/18</a:t>
            </a:fld>
            <a:endParaRPr lang="en-US"/>
          </a:p>
        </p:txBody>
      </p:sp>
      <p:sp>
        <p:nvSpPr>
          <p:cNvPr id="5" name="Footer Placeholder 4">
            <a:extLst>
              <a:ext uri="{FF2B5EF4-FFF2-40B4-BE49-F238E27FC236}">
                <a16:creationId xmlns:a16="http://schemas.microsoft.com/office/drawing/2014/main" id="{A4D08341-2E76-1941-A638-400261549C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12B408-039B-FB46-B8A1-6790B6C8B855}"/>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4027462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F761D-1C77-FB4B-A768-C37849E35B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D5050D-A751-2748-8C4A-BE12DA9FD18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DC6743-6EBE-2D43-8ACC-98FC12696F7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85E030-A2FC-7947-9A13-EBF7A2159537}"/>
              </a:ext>
            </a:extLst>
          </p:cNvPr>
          <p:cNvSpPr>
            <a:spLocks noGrp="1"/>
          </p:cNvSpPr>
          <p:nvPr>
            <p:ph type="dt" sz="half" idx="10"/>
          </p:nvPr>
        </p:nvSpPr>
        <p:spPr/>
        <p:txBody>
          <a:bodyPr/>
          <a:lstStyle/>
          <a:p>
            <a:fld id="{FAEFE772-D747-5142-8426-D9B75CB86BCF}" type="datetimeFigureOut">
              <a:rPr lang="en-US" smtClean="0"/>
              <a:t>6/11/18</a:t>
            </a:fld>
            <a:endParaRPr lang="en-US"/>
          </a:p>
        </p:txBody>
      </p:sp>
      <p:sp>
        <p:nvSpPr>
          <p:cNvPr id="6" name="Footer Placeholder 5">
            <a:extLst>
              <a:ext uri="{FF2B5EF4-FFF2-40B4-BE49-F238E27FC236}">
                <a16:creationId xmlns:a16="http://schemas.microsoft.com/office/drawing/2014/main" id="{A1A1F7D5-A3C2-5A4D-AD9C-B5321145B5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60EC22-ED30-DE48-8C35-19A4F7342E8D}"/>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3571283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65C3F-01E2-E842-8949-B818CA16C5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4B05C8-973E-0542-9D0A-00F21DB460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6812B04-2686-0E42-AD75-3D605CE1EA3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B2986A-1FF6-244B-9644-196566233C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DB4C28F-C92E-A848-BB22-FF15203407E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79505F-E319-7A47-B1CA-D1429E0BDF9A}"/>
              </a:ext>
            </a:extLst>
          </p:cNvPr>
          <p:cNvSpPr>
            <a:spLocks noGrp="1"/>
          </p:cNvSpPr>
          <p:nvPr>
            <p:ph type="dt" sz="half" idx="10"/>
          </p:nvPr>
        </p:nvSpPr>
        <p:spPr/>
        <p:txBody>
          <a:bodyPr/>
          <a:lstStyle/>
          <a:p>
            <a:fld id="{FAEFE772-D747-5142-8426-D9B75CB86BCF}" type="datetimeFigureOut">
              <a:rPr lang="en-US" smtClean="0"/>
              <a:t>6/11/18</a:t>
            </a:fld>
            <a:endParaRPr lang="en-US"/>
          </a:p>
        </p:txBody>
      </p:sp>
      <p:sp>
        <p:nvSpPr>
          <p:cNvPr id="8" name="Footer Placeholder 7">
            <a:extLst>
              <a:ext uri="{FF2B5EF4-FFF2-40B4-BE49-F238E27FC236}">
                <a16:creationId xmlns:a16="http://schemas.microsoft.com/office/drawing/2014/main" id="{AB9C4977-B525-8B48-BE03-6CC0CEE2B2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EF0AD4-CED6-484F-BBAE-FEE6F2D69257}"/>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854514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740B4-B239-4449-852E-D0CB11E570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A66DD4-BD5F-8046-B975-503D3CB32B67}"/>
              </a:ext>
            </a:extLst>
          </p:cNvPr>
          <p:cNvSpPr>
            <a:spLocks noGrp="1"/>
          </p:cNvSpPr>
          <p:nvPr>
            <p:ph type="dt" sz="half" idx="10"/>
          </p:nvPr>
        </p:nvSpPr>
        <p:spPr/>
        <p:txBody>
          <a:bodyPr/>
          <a:lstStyle/>
          <a:p>
            <a:fld id="{FAEFE772-D747-5142-8426-D9B75CB86BCF}" type="datetimeFigureOut">
              <a:rPr lang="en-US" smtClean="0"/>
              <a:t>6/11/18</a:t>
            </a:fld>
            <a:endParaRPr lang="en-US"/>
          </a:p>
        </p:txBody>
      </p:sp>
      <p:sp>
        <p:nvSpPr>
          <p:cNvPr id="4" name="Footer Placeholder 3">
            <a:extLst>
              <a:ext uri="{FF2B5EF4-FFF2-40B4-BE49-F238E27FC236}">
                <a16:creationId xmlns:a16="http://schemas.microsoft.com/office/drawing/2014/main" id="{A8B9BCF6-31B5-484B-95ED-3D6D7C3EBE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E490E0-3A73-5D41-8630-0A94731EFC8C}"/>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2767109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5DBA1A-F5D1-9A4A-8C6F-19BB57962869}"/>
              </a:ext>
            </a:extLst>
          </p:cNvPr>
          <p:cNvSpPr>
            <a:spLocks noGrp="1"/>
          </p:cNvSpPr>
          <p:nvPr>
            <p:ph type="dt" sz="half" idx="10"/>
          </p:nvPr>
        </p:nvSpPr>
        <p:spPr/>
        <p:txBody>
          <a:bodyPr/>
          <a:lstStyle/>
          <a:p>
            <a:fld id="{FAEFE772-D747-5142-8426-D9B75CB86BCF}" type="datetimeFigureOut">
              <a:rPr lang="en-US" smtClean="0"/>
              <a:t>6/11/18</a:t>
            </a:fld>
            <a:endParaRPr lang="en-US"/>
          </a:p>
        </p:txBody>
      </p:sp>
      <p:sp>
        <p:nvSpPr>
          <p:cNvPr id="3" name="Footer Placeholder 2">
            <a:extLst>
              <a:ext uri="{FF2B5EF4-FFF2-40B4-BE49-F238E27FC236}">
                <a16:creationId xmlns:a16="http://schemas.microsoft.com/office/drawing/2014/main" id="{95A81010-7BA5-E54E-8AD5-5889F8D911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FC976E-D157-9B4F-9924-3C2F93D2F911}"/>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338914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EF93-4632-634E-800F-61C4FABFC4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201382-E812-6C43-B361-54E49C3EA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4C2DD0-756E-FF42-BD78-670D1266CA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C6928C3-07E4-184D-BE63-5B132351402C}"/>
              </a:ext>
            </a:extLst>
          </p:cNvPr>
          <p:cNvSpPr>
            <a:spLocks noGrp="1"/>
          </p:cNvSpPr>
          <p:nvPr>
            <p:ph type="dt" sz="half" idx="10"/>
          </p:nvPr>
        </p:nvSpPr>
        <p:spPr/>
        <p:txBody>
          <a:bodyPr/>
          <a:lstStyle/>
          <a:p>
            <a:fld id="{FAEFE772-D747-5142-8426-D9B75CB86BCF}" type="datetimeFigureOut">
              <a:rPr lang="en-US" smtClean="0"/>
              <a:t>6/11/18</a:t>
            </a:fld>
            <a:endParaRPr lang="en-US"/>
          </a:p>
        </p:txBody>
      </p:sp>
      <p:sp>
        <p:nvSpPr>
          <p:cNvPr id="6" name="Footer Placeholder 5">
            <a:extLst>
              <a:ext uri="{FF2B5EF4-FFF2-40B4-BE49-F238E27FC236}">
                <a16:creationId xmlns:a16="http://schemas.microsoft.com/office/drawing/2014/main" id="{493DFD6C-786C-C84A-8D3C-A173B8205A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C96547-EA3F-204F-9609-4646E8147D92}"/>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619915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0B6E3-3C23-8942-86F7-9BBEC7A715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FE3A45-F4EA-0D43-AF91-011DC75058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B74B5C-02EA-1A41-BCC1-25BF997F98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6EFCA11-CF4A-2B4E-AF77-2717512ECB19}"/>
              </a:ext>
            </a:extLst>
          </p:cNvPr>
          <p:cNvSpPr>
            <a:spLocks noGrp="1"/>
          </p:cNvSpPr>
          <p:nvPr>
            <p:ph type="dt" sz="half" idx="10"/>
          </p:nvPr>
        </p:nvSpPr>
        <p:spPr/>
        <p:txBody>
          <a:bodyPr/>
          <a:lstStyle/>
          <a:p>
            <a:fld id="{FAEFE772-D747-5142-8426-D9B75CB86BCF}" type="datetimeFigureOut">
              <a:rPr lang="en-US" smtClean="0"/>
              <a:t>6/11/18</a:t>
            </a:fld>
            <a:endParaRPr lang="en-US"/>
          </a:p>
        </p:txBody>
      </p:sp>
      <p:sp>
        <p:nvSpPr>
          <p:cNvPr id="6" name="Footer Placeholder 5">
            <a:extLst>
              <a:ext uri="{FF2B5EF4-FFF2-40B4-BE49-F238E27FC236}">
                <a16:creationId xmlns:a16="http://schemas.microsoft.com/office/drawing/2014/main" id="{EA307FE0-1B74-664C-8DEF-1546A1A3F5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1C8B9E-90CA-6840-B522-839765F9B843}"/>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2301656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9A5D04-CDB3-4540-A87C-CC7B0BF319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C70DD2-90E7-4246-80E3-1FC07F8581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5262FE-1469-DA42-A216-9897B977B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EFE772-D747-5142-8426-D9B75CB86BCF}" type="datetimeFigureOut">
              <a:rPr lang="en-US" smtClean="0"/>
              <a:t>6/11/18</a:t>
            </a:fld>
            <a:endParaRPr lang="en-US"/>
          </a:p>
        </p:txBody>
      </p:sp>
      <p:sp>
        <p:nvSpPr>
          <p:cNvPr id="5" name="Footer Placeholder 4">
            <a:extLst>
              <a:ext uri="{FF2B5EF4-FFF2-40B4-BE49-F238E27FC236}">
                <a16:creationId xmlns:a16="http://schemas.microsoft.com/office/drawing/2014/main" id="{4A7AA9D6-79B3-B84D-A2A6-10A10026E4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AF6B31-1588-DE4E-8B82-4177D516D1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08DE0E-2ECE-E343-8208-403C35B2A371}" type="slidenum">
              <a:rPr lang="en-US" smtClean="0"/>
              <a:t>‹#›</a:t>
            </a:fld>
            <a:endParaRPr lang="en-US"/>
          </a:p>
        </p:txBody>
      </p:sp>
    </p:spTree>
    <p:extLst>
      <p:ext uri="{BB962C8B-B14F-4D97-AF65-F5344CB8AC3E}">
        <p14:creationId xmlns:p14="http://schemas.microsoft.com/office/powerpoint/2010/main" val="3972124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apinews.or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www.ipapi.com/"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4000"/>
            <a:lum/>
          </a:blip>
          <a:srcRect/>
          <a:stretch>
            <a:fillRect t="-12000" b="-5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9B1395C-2230-B04E-B2A8-9F07552AA37C}"/>
              </a:ext>
            </a:extLst>
          </p:cNvPr>
          <p:cNvSpPr>
            <a:spLocks noGrp="1"/>
          </p:cNvSpPr>
          <p:nvPr>
            <p:ph type="subTitle" idx="1"/>
          </p:nvPr>
        </p:nvSpPr>
        <p:spPr>
          <a:xfrm>
            <a:off x="0" y="2569623"/>
            <a:ext cx="12192000" cy="2342009"/>
          </a:xfrm>
        </p:spPr>
        <p:txBody>
          <a:bodyPr>
            <a:normAutofit/>
          </a:bodyPr>
          <a:lstStyle/>
          <a:p>
            <a:r>
              <a:rPr lang="en-US" sz="7200" dirty="0">
                <a:latin typeface="Adobe Garamond Pro" panose="02020502060506020403" pitchFamily="18" charset="77"/>
                <a:ea typeface="FangSong" panose="02010609060101010101" pitchFamily="49" charset="-122"/>
              </a:rPr>
              <a:t>Fact or Fiction?</a:t>
            </a:r>
          </a:p>
        </p:txBody>
      </p:sp>
      <p:pic>
        <p:nvPicPr>
          <p:cNvPr id="8" name="Picture 7">
            <a:extLst>
              <a:ext uri="{FF2B5EF4-FFF2-40B4-BE49-F238E27FC236}">
                <a16:creationId xmlns:a16="http://schemas.microsoft.com/office/drawing/2014/main" id="{13F80074-39A2-AD48-A459-0EEDDE13AA55}"/>
              </a:ext>
            </a:extLst>
          </p:cNvPr>
          <p:cNvPicPr>
            <a:picLocks noChangeAspect="1"/>
          </p:cNvPicPr>
          <p:nvPr/>
        </p:nvPicPr>
        <p:blipFill>
          <a:blip r:embed="rId4"/>
          <a:stretch>
            <a:fillRect/>
          </a:stretch>
        </p:blipFill>
        <p:spPr>
          <a:xfrm>
            <a:off x="1814499" y="-3110782"/>
            <a:ext cx="8432371" cy="3110782"/>
          </a:xfrm>
          <a:prstGeom prst="rect">
            <a:avLst/>
          </a:prstGeom>
        </p:spPr>
      </p:pic>
      <p:sp>
        <p:nvSpPr>
          <p:cNvPr id="2" name="TextBox 1">
            <a:extLst>
              <a:ext uri="{FF2B5EF4-FFF2-40B4-BE49-F238E27FC236}">
                <a16:creationId xmlns:a16="http://schemas.microsoft.com/office/drawing/2014/main" id="{2F827CC5-0EBB-D44F-A138-D7147F13AC80}"/>
              </a:ext>
            </a:extLst>
          </p:cNvPr>
          <p:cNvSpPr txBox="1"/>
          <p:nvPr/>
        </p:nvSpPr>
        <p:spPr>
          <a:xfrm>
            <a:off x="0" y="744910"/>
            <a:ext cx="12192000" cy="584775"/>
          </a:xfrm>
          <a:prstGeom prst="rect">
            <a:avLst/>
          </a:prstGeom>
          <a:noFill/>
        </p:spPr>
        <p:txBody>
          <a:bodyPr wrap="square" rtlCol="0">
            <a:spAutoFit/>
          </a:bodyPr>
          <a:lstStyle/>
          <a:p>
            <a:pPr algn="ctr"/>
            <a:r>
              <a:rPr lang="en-US" sz="3200" dirty="0">
                <a:latin typeface="Adobe Garamond Pro" panose="02020502060506020403" pitchFamily="18" charset="77"/>
              </a:rPr>
              <a:t>The Quest for Truth</a:t>
            </a:r>
          </a:p>
        </p:txBody>
      </p:sp>
      <p:cxnSp>
        <p:nvCxnSpPr>
          <p:cNvPr id="5" name="Straight Connector 4">
            <a:extLst>
              <a:ext uri="{FF2B5EF4-FFF2-40B4-BE49-F238E27FC236}">
                <a16:creationId xmlns:a16="http://schemas.microsoft.com/office/drawing/2014/main" id="{718238CA-E7C2-6C4F-9697-CD686FFABC69}"/>
              </a:ext>
            </a:extLst>
          </p:cNvPr>
          <p:cNvCxnSpPr/>
          <p:nvPr/>
        </p:nvCxnSpPr>
        <p:spPr>
          <a:xfrm>
            <a:off x="1079863" y="1641510"/>
            <a:ext cx="10032274"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6153826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465043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err="1"/>
              <a:t>Javascript</a:t>
            </a:r>
            <a:endParaRPr lang="en-US" sz="4400" dirty="0"/>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4650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10" name="Title 1">
            <a:extLst>
              <a:ext uri="{FF2B5EF4-FFF2-40B4-BE49-F238E27FC236}">
                <a16:creationId xmlns:a16="http://schemas.microsoft.com/office/drawing/2014/main" id="{618B5B3F-5492-E644-A895-1372F4AAF0A4}"/>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F054367D-B51D-C743-AF80-4C1CF5809987}"/>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12" name="Picture 11">
            <a:extLst>
              <a:ext uri="{FF2B5EF4-FFF2-40B4-BE49-F238E27FC236}">
                <a16:creationId xmlns:a16="http://schemas.microsoft.com/office/drawing/2014/main" id="{C4CFF5B1-1EB9-6849-8486-6C267DD1C75D}"/>
              </a:ext>
            </a:extLst>
          </p:cNvPr>
          <p:cNvPicPr>
            <a:picLocks noChangeAspect="1"/>
          </p:cNvPicPr>
          <p:nvPr/>
        </p:nvPicPr>
        <p:blipFill>
          <a:blip r:embed="rId3"/>
          <a:stretch>
            <a:fillRect/>
          </a:stretch>
        </p:blipFill>
        <p:spPr>
          <a:xfrm>
            <a:off x="3401757" y="4635500"/>
            <a:ext cx="5132730" cy="1893513"/>
          </a:xfrm>
          <a:prstGeom prst="rect">
            <a:avLst/>
          </a:prstGeom>
        </p:spPr>
      </p:pic>
    </p:spTree>
    <p:extLst>
      <p:ext uri="{BB962C8B-B14F-4D97-AF65-F5344CB8AC3E}">
        <p14:creationId xmlns:p14="http://schemas.microsoft.com/office/powerpoint/2010/main" val="32184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4650439"/>
          </a:xfrm>
        </p:spPr>
        <p:txBody>
          <a:bodyPr>
            <a:normAutofit/>
          </a:bodyPr>
          <a:lstStyle/>
          <a:p>
            <a:pPr>
              <a:lnSpc>
                <a:spcPct val="100000"/>
              </a:lnSpc>
              <a:spcBef>
                <a:spcPts val="0"/>
              </a:spcBef>
              <a:buFont typeface="Wingdings" pitchFamily="2" charset="2"/>
              <a:buChar char="ü"/>
            </a:pPr>
            <a:r>
              <a:rPr lang="en-US" sz="4400" b="1" u="sng" dirty="0">
                <a:solidFill>
                  <a:srgbClr val="FF0000"/>
                </a:solidFill>
              </a:rPr>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err="1"/>
              <a:t>Javascript</a:t>
            </a:r>
            <a:endParaRPr lang="en-US" sz="4400" dirty="0"/>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4650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590801" y="4700211"/>
            <a:ext cx="7010399" cy="1598989"/>
          </a:xfrm>
          <a:prstGeom prst="rect">
            <a:avLst/>
          </a:prstGeom>
          <a:noFill/>
        </p:spPr>
        <p:txBody>
          <a:bodyPr wrap="square" rtlCol="0" anchor="ctr">
            <a:noAutofit/>
          </a:bodyPr>
          <a:lstStyle/>
          <a:p>
            <a:pPr algn="ctr"/>
            <a:r>
              <a:rPr lang="en-US" sz="4400" b="1" dirty="0">
                <a:solidFill>
                  <a:srgbClr val="FF0000"/>
                </a:solidFill>
              </a:rPr>
              <a:t>HTML</a:t>
            </a:r>
          </a:p>
          <a:p>
            <a:pPr algn="ctr"/>
            <a:r>
              <a:rPr lang="en-US" sz="2400" dirty="0"/>
              <a:t>provides the framework for the page. Displays all the graphics, text, input fields and results section to display the results data.</a:t>
            </a:r>
          </a:p>
        </p:txBody>
      </p:sp>
      <p:sp>
        <p:nvSpPr>
          <p:cNvPr id="10" name="Title 1">
            <a:extLst>
              <a:ext uri="{FF2B5EF4-FFF2-40B4-BE49-F238E27FC236}">
                <a16:creationId xmlns:a16="http://schemas.microsoft.com/office/drawing/2014/main" id="{618B5B3F-5492-E644-A895-1372F4AAF0A4}"/>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F054367D-B51D-C743-AF80-4C1CF5809987}"/>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8657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b="1" u="sng" dirty="0">
                <a:solidFill>
                  <a:srgbClr val="FF0000"/>
                </a:solidFill>
              </a:rPr>
              <a:t>CSS</a:t>
            </a:r>
          </a:p>
          <a:p>
            <a:pPr>
              <a:lnSpc>
                <a:spcPct val="100000"/>
              </a:lnSpc>
              <a:spcBef>
                <a:spcPts val="0"/>
              </a:spcBef>
              <a:buFont typeface="Wingdings" pitchFamily="2" charset="2"/>
              <a:buChar char="ü"/>
            </a:pPr>
            <a:r>
              <a:rPr lang="en-US" sz="4400" dirty="0" err="1"/>
              <a:t>Javascript</a:t>
            </a:r>
            <a:endParaRPr lang="en-US" sz="4400" dirty="0"/>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590801" y="4662111"/>
            <a:ext cx="7010399" cy="1598989"/>
          </a:xfrm>
          <a:prstGeom prst="rect">
            <a:avLst/>
          </a:prstGeom>
          <a:noFill/>
        </p:spPr>
        <p:txBody>
          <a:bodyPr wrap="square" rtlCol="0" anchor="ctr">
            <a:noAutofit/>
          </a:bodyPr>
          <a:lstStyle/>
          <a:p>
            <a:pPr algn="ctr"/>
            <a:r>
              <a:rPr lang="en-US" sz="4400" b="1" dirty="0">
                <a:solidFill>
                  <a:srgbClr val="FF0000"/>
                </a:solidFill>
              </a:rPr>
              <a:t>CSS</a:t>
            </a:r>
          </a:p>
          <a:p>
            <a:pPr algn="ctr"/>
            <a:r>
              <a:rPr lang="en-US" sz="2400" dirty="0"/>
              <a:t>adds styling to the page, not only for aesthetics, but also to provides the user an intuitive interface.</a:t>
            </a:r>
          </a:p>
        </p:txBody>
      </p:sp>
      <p:sp>
        <p:nvSpPr>
          <p:cNvPr id="10" name="Title 1">
            <a:extLst>
              <a:ext uri="{FF2B5EF4-FFF2-40B4-BE49-F238E27FC236}">
                <a16:creationId xmlns:a16="http://schemas.microsoft.com/office/drawing/2014/main" id="{9993D1D6-39BB-E34D-AC04-F919E79F121A}"/>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9FB6252A-3FFB-284A-B0DF-A3C24CA95F0C}"/>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5546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b="1" u="sng" dirty="0">
                <a:solidFill>
                  <a:srgbClr val="FF0000"/>
                </a:solidFill>
              </a:rPr>
              <a:t>JavaScript</a:t>
            </a:r>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590801" y="4712911"/>
            <a:ext cx="7010399" cy="1598989"/>
          </a:xfrm>
          <a:prstGeom prst="rect">
            <a:avLst/>
          </a:prstGeom>
          <a:noFill/>
        </p:spPr>
        <p:txBody>
          <a:bodyPr wrap="square" rtlCol="0" anchor="ctr">
            <a:noAutofit/>
          </a:bodyPr>
          <a:lstStyle/>
          <a:p>
            <a:pPr algn="ctr"/>
            <a:r>
              <a:rPr lang="en-US" sz="4400" b="1" dirty="0">
                <a:solidFill>
                  <a:srgbClr val="FF0000"/>
                </a:solidFill>
              </a:rPr>
              <a:t>JavaScript</a:t>
            </a:r>
          </a:p>
          <a:p>
            <a:pPr algn="ctr"/>
            <a:r>
              <a:rPr lang="en-US" sz="2400" dirty="0"/>
              <a:t>The script that adds functionality and controls the events that dynamically pushes and pulls data to and from the page.</a:t>
            </a:r>
          </a:p>
        </p:txBody>
      </p:sp>
      <p:sp>
        <p:nvSpPr>
          <p:cNvPr id="10" name="Title 1">
            <a:extLst>
              <a:ext uri="{FF2B5EF4-FFF2-40B4-BE49-F238E27FC236}">
                <a16:creationId xmlns:a16="http://schemas.microsoft.com/office/drawing/2014/main" id="{E62A0391-4918-5240-98EC-954CB20C222F}"/>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322BDAA5-C949-A24A-847C-66190FA07F4F}"/>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835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a:t>JavaScript</a:t>
            </a:r>
          </a:p>
          <a:p>
            <a:pPr>
              <a:lnSpc>
                <a:spcPct val="100000"/>
              </a:lnSpc>
              <a:spcBef>
                <a:spcPts val="0"/>
              </a:spcBef>
              <a:buFont typeface="Wingdings" pitchFamily="2" charset="2"/>
              <a:buChar char="ü"/>
            </a:pPr>
            <a:r>
              <a:rPr lang="en-US" sz="4400" b="1" u="sng" dirty="0">
                <a:solidFill>
                  <a:srgbClr val="FF0000"/>
                </a:solidFill>
              </a:rPr>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590801" y="4611311"/>
            <a:ext cx="7010399" cy="1700590"/>
          </a:xfrm>
          <a:prstGeom prst="rect">
            <a:avLst/>
          </a:prstGeom>
          <a:noFill/>
        </p:spPr>
        <p:txBody>
          <a:bodyPr wrap="square" rtlCol="0" anchor="ctr">
            <a:noAutofit/>
          </a:bodyPr>
          <a:lstStyle/>
          <a:p>
            <a:pPr algn="ctr"/>
            <a:r>
              <a:rPr lang="en-US" sz="4400" b="1" dirty="0">
                <a:solidFill>
                  <a:srgbClr val="FF0000"/>
                </a:solidFill>
              </a:rPr>
              <a:t>jQuery</a:t>
            </a:r>
          </a:p>
          <a:p>
            <a:pPr algn="ctr"/>
            <a:r>
              <a:rPr lang="en-US" sz="2400" dirty="0"/>
              <a:t> jQuery is </a:t>
            </a:r>
            <a:r>
              <a:rPr lang="en-US" sz="2400"/>
              <a:t>a JavaScript </a:t>
            </a:r>
            <a:r>
              <a:rPr lang="en-US" sz="2400" dirty="0"/>
              <a:t>library that stores </a:t>
            </a:r>
            <a:r>
              <a:rPr lang="en-US" sz="2400"/>
              <a:t>simplified code </a:t>
            </a:r>
            <a:r>
              <a:rPr lang="en-US" sz="2400" dirty="0"/>
              <a:t>that all developers have access to.</a:t>
            </a:r>
          </a:p>
        </p:txBody>
      </p:sp>
      <p:sp>
        <p:nvSpPr>
          <p:cNvPr id="10" name="Title 1">
            <a:extLst>
              <a:ext uri="{FF2B5EF4-FFF2-40B4-BE49-F238E27FC236}">
                <a16:creationId xmlns:a16="http://schemas.microsoft.com/office/drawing/2014/main" id="{F70718F6-97A9-7A4A-878B-03CFDD98D69A}"/>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0C7A4A12-FAE5-F54B-A8A0-874DD952770B}"/>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3780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a:t>JavaScript</a:t>
            </a:r>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b="1" u="sng" dirty="0">
                <a:solidFill>
                  <a:srgbClr val="FF0000"/>
                </a:solidFill>
              </a:rPr>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489201" y="4636711"/>
            <a:ext cx="7213599" cy="1700590"/>
          </a:xfrm>
          <a:prstGeom prst="rect">
            <a:avLst/>
          </a:prstGeom>
          <a:noFill/>
        </p:spPr>
        <p:txBody>
          <a:bodyPr wrap="square" rtlCol="0" anchor="ctr">
            <a:noAutofit/>
          </a:bodyPr>
          <a:lstStyle/>
          <a:p>
            <a:pPr algn="ctr"/>
            <a:r>
              <a:rPr lang="en-US" sz="4400" b="1" dirty="0">
                <a:solidFill>
                  <a:srgbClr val="FF0000"/>
                </a:solidFill>
              </a:rPr>
              <a:t>API Servers</a:t>
            </a:r>
          </a:p>
          <a:p>
            <a:pPr algn="ctr"/>
            <a:r>
              <a:rPr lang="en-US" sz="2000" dirty="0"/>
              <a:t> Used </a:t>
            </a:r>
            <a:r>
              <a:rPr lang="en-US" sz="2000" u="sng" dirty="0">
                <a:hlinkClick r:id="rId3"/>
              </a:rPr>
              <a:t>www.APInews.org</a:t>
            </a:r>
            <a:r>
              <a:rPr lang="en-US" sz="2000" dirty="0"/>
              <a:t> for media source data  and </a:t>
            </a:r>
            <a:r>
              <a:rPr lang="en-US" sz="2000" u="sng" dirty="0">
                <a:hlinkClick r:id="rId4"/>
              </a:rPr>
              <a:t>www.ipAPI.com</a:t>
            </a:r>
            <a:r>
              <a:rPr lang="en-US" sz="2000" dirty="0"/>
              <a:t> for user location data. Results from these servers are pushed to the page as search results and user location information.</a:t>
            </a:r>
          </a:p>
        </p:txBody>
      </p:sp>
      <p:sp>
        <p:nvSpPr>
          <p:cNvPr id="10" name="Title 1">
            <a:extLst>
              <a:ext uri="{FF2B5EF4-FFF2-40B4-BE49-F238E27FC236}">
                <a16:creationId xmlns:a16="http://schemas.microsoft.com/office/drawing/2014/main" id="{51B76E44-7843-3243-81DE-E46D96975638}"/>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2EB5316D-C004-8D4D-A082-930DB84D2502}"/>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9429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a:t>JavaScript</a:t>
            </a:r>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b="1" u="sng" dirty="0">
                <a:solidFill>
                  <a:srgbClr val="FF0000"/>
                </a:solidFill>
              </a:rPr>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489201" y="4781451"/>
            <a:ext cx="7213599" cy="1555849"/>
          </a:xfrm>
          <a:prstGeom prst="rect">
            <a:avLst/>
          </a:prstGeom>
          <a:noFill/>
        </p:spPr>
        <p:txBody>
          <a:bodyPr wrap="square" rtlCol="0" anchor="ctr">
            <a:noAutofit/>
          </a:bodyPr>
          <a:lstStyle/>
          <a:p>
            <a:pPr algn="ctr"/>
            <a:r>
              <a:rPr lang="en-US" sz="4400" b="1" dirty="0">
                <a:solidFill>
                  <a:srgbClr val="FF0000"/>
                </a:solidFill>
              </a:rPr>
              <a:t>AJAX</a:t>
            </a:r>
          </a:p>
          <a:p>
            <a:pPr algn="ctr"/>
            <a:r>
              <a:rPr lang="en-US" sz="2000" dirty="0"/>
              <a:t> </a:t>
            </a:r>
            <a:r>
              <a:rPr lang="en-US" sz="2400" dirty="0"/>
              <a:t>Updates the site asynchronously by exchanging data with the News API and IP API behind the scenes.</a:t>
            </a:r>
          </a:p>
          <a:p>
            <a:pPr algn="ctr"/>
            <a:endParaRPr lang="en-US" sz="2000" dirty="0"/>
          </a:p>
        </p:txBody>
      </p:sp>
      <p:sp>
        <p:nvSpPr>
          <p:cNvPr id="10" name="Title 1">
            <a:extLst>
              <a:ext uri="{FF2B5EF4-FFF2-40B4-BE49-F238E27FC236}">
                <a16:creationId xmlns:a16="http://schemas.microsoft.com/office/drawing/2014/main" id="{498940D7-B69B-3342-82C9-4A2740974ACE}"/>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EEDAB923-C6FA-E144-BFFF-870F96AB88A8}"/>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783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a:t>JavaScript</a:t>
            </a:r>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b="1" u="sng" dirty="0">
                <a:solidFill>
                  <a:srgbClr val="FF0000"/>
                </a:solidFill>
              </a:rPr>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489201" y="4844951"/>
            <a:ext cx="7213599" cy="1555849"/>
          </a:xfrm>
          <a:prstGeom prst="rect">
            <a:avLst/>
          </a:prstGeom>
          <a:noFill/>
        </p:spPr>
        <p:txBody>
          <a:bodyPr wrap="square" rtlCol="0" anchor="ctr">
            <a:noAutofit/>
          </a:bodyPr>
          <a:lstStyle/>
          <a:p>
            <a:pPr algn="ctr"/>
            <a:r>
              <a:rPr lang="en-US" sz="4400" b="1" dirty="0">
                <a:solidFill>
                  <a:srgbClr val="FF0000"/>
                </a:solidFill>
              </a:rPr>
              <a:t>JSON</a:t>
            </a:r>
          </a:p>
          <a:p>
            <a:pPr algn="ctr"/>
            <a:r>
              <a:rPr lang="en-US" sz="2400" dirty="0"/>
              <a:t> Formats the data that is returned by the AJAX call to an object array which we can easily be converted into JavaScript objects.</a:t>
            </a:r>
          </a:p>
          <a:p>
            <a:pPr algn="ctr"/>
            <a:endParaRPr lang="en-US" sz="2000" dirty="0"/>
          </a:p>
        </p:txBody>
      </p:sp>
      <p:sp>
        <p:nvSpPr>
          <p:cNvPr id="10" name="Title 1">
            <a:extLst>
              <a:ext uri="{FF2B5EF4-FFF2-40B4-BE49-F238E27FC236}">
                <a16:creationId xmlns:a16="http://schemas.microsoft.com/office/drawing/2014/main" id="{A75212E1-A022-1949-9823-F12EAC3F06DF}"/>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4A8F2D63-305D-C34D-83BC-7DECF788A5C2}"/>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5019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7A6B9-ACD1-7D41-A09F-6A6942B2BA05}"/>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a:t>JavaScript</a:t>
            </a:r>
          </a:p>
          <a:p>
            <a:pPr>
              <a:lnSpc>
                <a:spcPct val="100000"/>
              </a:lnSpc>
              <a:spcBef>
                <a:spcPts val="0"/>
              </a:spcBef>
              <a:buFont typeface="Wingdings" pitchFamily="2" charset="2"/>
              <a:buChar char="ü"/>
            </a:pPr>
            <a:r>
              <a:rPr lang="en-US" sz="4400" dirty="0"/>
              <a:t>jQuery</a:t>
            </a:r>
          </a:p>
        </p:txBody>
      </p:sp>
      <p:cxnSp>
        <p:nvCxnSpPr>
          <p:cNvPr id="4" name="Straight Connector 3">
            <a:extLst>
              <a:ext uri="{FF2B5EF4-FFF2-40B4-BE49-F238E27FC236}">
                <a16:creationId xmlns:a16="http://schemas.microsoft.com/office/drawing/2014/main" id="{0BA52315-5A96-5C4E-90BD-8726EB867F65}"/>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b="1" u="sng" dirty="0">
                <a:solidFill>
                  <a:srgbClr val="FF0000"/>
                </a:solidFill>
              </a:rPr>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590801" y="4844951"/>
            <a:ext cx="6946899" cy="1555849"/>
          </a:xfrm>
          <a:prstGeom prst="rect">
            <a:avLst/>
          </a:prstGeom>
          <a:noFill/>
        </p:spPr>
        <p:txBody>
          <a:bodyPr wrap="square" rtlCol="0" anchor="ctr">
            <a:noAutofit/>
          </a:bodyPr>
          <a:lstStyle/>
          <a:p>
            <a:pPr algn="ctr"/>
            <a:r>
              <a:rPr lang="en-US" sz="4400" b="1" dirty="0">
                <a:solidFill>
                  <a:srgbClr val="FF0000"/>
                </a:solidFill>
              </a:rPr>
              <a:t>GitHub</a:t>
            </a:r>
          </a:p>
          <a:p>
            <a:pPr algn="ctr"/>
            <a:r>
              <a:rPr lang="en-US" sz="2400" dirty="0"/>
              <a:t>Used to collaborate and post changes while working on different areas of the scripts. GitHub pages is hosting the site.</a:t>
            </a:r>
          </a:p>
          <a:p>
            <a:pPr algn="ctr"/>
            <a:endParaRPr lang="en-US" sz="2000" dirty="0"/>
          </a:p>
        </p:txBody>
      </p:sp>
    </p:spTree>
    <p:extLst>
      <p:ext uri="{BB962C8B-B14F-4D97-AF65-F5344CB8AC3E}">
        <p14:creationId xmlns:p14="http://schemas.microsoft.com/office/powerpoint/2010/main" val="166910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DD984B-E770-C54A-A4C9-72857EBB2FCE}"/>
              </a:ext>
            </a:extLst>
          </p:cNvPr>
          <p:cNvSpPr txBox="1"/>
          <p:nvPr/>
        </p:nvSpPr>
        <p:spPr>
          <a:xfrm>
            <a:off x="0" y="0"/>
            <a:ext cx="12192000" cy="6747933"/>
          </a:xfrm>
          <a:prstGeom prst="rect">
            <a:avLst/>
          </a:prstGeom>
          <a:noFill/>
        </p:spPr>
        <p:txBody>
          <a:bodyPr wrap="square" rtlCol="0" anchor="ctr">
            <a:noAutofit/>
          </a:bodyPr>
          <a:lstStyle/>
          <a:p>
            <a:pPr algn="ctr"/>
            <a:r>
              <a:rPr lang="en-US" sz="8000" b="1" dirty="0">
                <a:solidFill>
                  <a:schemeClr val="bg1"/>
                </a:solidFill>
                <a:latin typeface="Garamond" panose="02020404030301010803" pitchFamily="18" charset="0"/>
              </a:rPr>
              <a:t>Demo</a:t>
            </a:r>
          </a:p>
        </p:txBody>
      </p:sp>
    </p:spTree>
    <p:extLst>
      <p:ext uri="{BB962C8B-B14F-4D97-AF65-F5344CB8AC3E}">
        <p14:creationId xmlns:p14="http://schemas.microsoft.com/office/powerpoint/2010/main" val="303532326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5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9B1395C-2230-B04E-B2A8-9F07552AA37C}"/>
              </a:ext>
            </a:extLst>
          </p:cNvPr>
          <p:cNvSpPr>
            <a:spLocks noGrp="1"/>
          </p:cNvSpPr>
          <p:nvPr>
            <p:ph type="subTitle" idx="1"/>
          </p:nvPr>
        </p:nvSpPr>
        <p:spPr>
          <a:xfrm>
            <a:off x="0" y="769833"/>
            <a:ext cx="12192000" cy="722811"/>
          </a:xfrm>
        </p:spPr>
        <p:txBody>
          <a:bodyPr>
            <a:noAutofit/>
          </a:bodyPr>
          <a:lstStyle/>
          <a:p>
            <a:r>
              <a:rPr lang="en-US" sz="3200" dirty="0">
                <a:latin typeface="Adobe Garamond Pro" panose="02020502060506020403" pitchFamily="18" charset="77"/>
                <a:ea typeface="FangSong" panose="02010609060101010101" pitchFamily="49" charset="-122"/>
              </a:rPr>
              <a:t>The quest begins with</a:t>
            </a:r>
          </a:p>
        </p:txBody>
      </p:sp>
      <p:pic>
        <p:nvPicPr>
          <p:cNvPr id="8" name="Picture 7">
            <a:extLst>
              <a:ext uri="{FF2B5EF4-FFF2-40B4-BE49-F238E27FC236}">
                <a16:creationId xmlns:a16="http://schemas.microsoft.com/office/drawing/2014/main" id="{13F80074-39A2-AD48-A459-0EEDDE13AA55}"/>
              </a:ext>
            </a:extLst>
          </p:cNvPr>
          <p:cNvPicPr>
            <a:picLocks noChangeAspect="1"/>
          </p:cNvPicPr>
          <p:nvPr/>
        </p:nvPicPr>
        <p:blipFill>
          <a:blip r:embed="rId4"/>
          <a:stretch>
            <a:fillRect/>
          </a:stretch>
        </p:blipFill>
        <p:spPr>
          <a:xfrm>
            <a:off x="1814499" y="1354553"/>
            <a:ext cx="8432371" cy="3110782"/>
          </a:xfrm>
          <a:prstGeom prst="rect">
            <a:avLst/>
          </a:prstGeom>
        </p:spPr>
      </p:pic>
    </p:spTree>
    <p:extLst>
      <p:ext uri="{BB962C8B-B14F-4D97-AF65-F5344CB8AC3E}">
        <p14:creationId xmlns:p14="http://schemas.microsoft.com/office/powerpoint/2010/main" val="99663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160A9-D721-0B4E-B350-CBF8EBF41E10}"/>
              </a:ext>
            </a:extLst>
          </p:cNvPr>
          <p:cNvSpPr>
            <a:spLocks noGrp="1"/>
          </p:cNvSpPr>
          <p:nvPr>
            <p:ph type="title"/>
          </p:nvPr>
        </p:nvSpPr>
        <p:spPr>
          <a:xfrm>
            <a:off x="838200" y="570527"/>
            <a:ext cx="10515600" cy="916965"/>
          </a:xfrm>
        </p:spPr>
        <p:txBody>
          <a:bodyPr/>
          <a:lstStyle/>
          <a:p>
            <a:r>
              <a:rPr lang="en-US" b="1" dirty="0">
                <a:solidFill>
                  <a:srgbClr val="FF0000"/>
                </a:solidFill>
                <a:latin typeface="Adobe Garamond Pro" panose="02020502060506020403" pitchFamily="18" charset="77"/>
              </a:rPr>
              <a:t>Plans for Future Development</a:t>
            </a:r>
          </a:p>
        </p:txBody>
      </p:sp>
      <p:sp>
        <p:nvSpPr>
          <p:cNvPr id="3" name="Content Placeholder 2">
            <a:extLst>
              <a:ext uri="{FF2B5EF4-FFF2-40B4-BE49-F238E27FC236}">
                <a16:creationId xmlns:a16="http://schemas.microsoft.com/office/drawing/2014/main" id="{0220857C-BB17-8744-8AF0-D67E60E66670}"/>
              </a:ext>
            </a:extLst>
          </p:cNvPr>
          <p:cNvSpPr>
            <a:spLocks noGrp="1"/>
          </p:cNvSpPr>
          <p:nvPr>
            <p:ph idx="1"/>
          </p:nvPr>
        </p:nvSpPr>
        <p:spPr>
          <a:xfrm>
            <a:off x="838200" y="1709512"/>
            <a:ext cx="10754032" cy="4884891"/>
          </a:xfrm>
        </p:spPr>
        <p:txBody>
          <a:bodyPr>
            <a:normAutofit/>
          </a:bodyPr>
          <a:lstStyle/>
          <a:p>
            <a:pPr>
              <a:spcBef>
                <a:spcPts val="1600"/>
              </a:spcBef>
            </a:pPr>
            <a:r>
              <a:rPr lang="en-US" sz="3200" b="1" dirty="0"/>
              <a:t>Refine data response to limit search results so that only articles relevant to the user search input will appear.</a:t>
            </a:r>
          </a:p>
          <a:p>
            <a:pPr>
              <a:spcBef>
                <a:spcPts val="1600"/>
              </a:spcBef>
            </a:pPr>
            <a:r>
              <a:rPr lang="en-US" sz="3200" b="1" dirty="0"/>
              <a:t>Offer the user the ability to rate articles and news sources and dynamically update Media Bias rating accordingly.</a:t>
            </a:r>
          </a:p>
          <a:p>
            <a:pPr>
              <a:spcBef>
                <a:spcPts val="1600"/>
              </a:spcBef>
            </a:pPr>
            <a:r>
              <a:rPr lang="en-US" sz="3200" b="1" dirty="0"/>
              <a:t>Filter news articles by region and offer translation options in various languages.</a:t>
            </a:r>
          </a:p>
          <a:p>
            <a:pPr>
              <a:spcBef>
                <a:spcPts val="1600"/>
              </a:spcBef>
            </a:pPr>
            <a:r>
              <a:rPr lang="en-US" sz="3200" b="1" dirty="0"/>
              <a:t>Filter search results by the author of the article.</a:t>
            </a:r>
          </a:p>
          <a:p>
            <a:pPr>
              <a:spcBef>
                <a:spcPts val="1600"/>
              </a:spcBef>
            </a:pPr>
            <a:r>
              <a:rPr lang="en-US" sz="3200" b="1" dirty="0"/>
              <a:t>Add option for user to request more results if desired.</a:t>
            </a:r>
          </a:p>
        </p:txBody>
      </p:sp>
      <p:cxnSp>
        <p:nvCxnSpPr>
          <p:cNvPr id="4" name="Straight Connector 3">
            <a:extLst>
              <a:ext uri="{FF2B5EF4-FFF2-40B4-BE49-F238E27FC236}">
                <a16:creationId xmlns:a16="http://schemas.microsoft.com/office/drawing/2014/main" id="{7EC76783-CD42-2B4F-9153-D61F64B8EBD2}"/>
              </a:ext>
            </a:extLst>
          </p:cNvPr>
          <p:cNvCxnSpPr>
            <a:cxnSpLocks/>
          </p:cNvCxnSpPr>
          <p:nvPr/>
        </p:nvCxnSpPr>
        <p:spPr>
          <a:xfrm>
            <a:off x="838200" y="1487492"/>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22256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A379-430C-F243-B9A7-2F72F9B738F5}"/>
              </a:ext>
            </a:extLst>
          </p:cNvPr>
          <p:cNvSpPr>
            <a:spLocks noGrp="1"/>
          </p:cNvSpPr>
          <p:nvPr>
            <p:ph type="title"/>
          </p:nvPr>
        </p:nvSpPr>
        <p:spPr>
          <a:xfrm>
            <a:off x="838200" y="83127"/>
            <a:ext cx="10515600" cy="6691746"/>
          </a:xfrm>
        </p:spPr>
        <p:txBody>
          <a:bodyPr>
            <a:normAutofit/>
          </a:bodyPr>
          <a:lstStyle/>
          <a:p>
            <a:pPr algn="ctr"/>
            <a:r>
              <a:rPr lang="en-US" sz="2800" dirty="0">
                <a:solidFill>
                  <a:schemeClr val="tx1">
                    <a:lumMod val="50000"/>
                    <a:lumOff val="50000"/>
                  </a:schemeClr>
                </a:solidFill>
                <a:effectLst>
                  <a:reflection endPos="0" dir="5400000" sy="-100000" algn="bl" rotWithShape="0"/>
                </a:effectLst>
                <a:latin typeface="Garamond" panose="02020404030301010803" pitchFamily="18" charset="0"/>
              </a:rPr>
              <a:t>Let the quest begin.</a:t>
            </a:r>
          </a:p>
        </p:txBody>
      </p:sp>
    </p:spTree>
    <p:extLst>
      <p:ext uri="{BB962C8B-B14F-4D97-AF65-F5344CB8AC3E}">
        <p14:creationId xmlns:p14="http://schemas.microsoft.com/office/powerpoint/2010/main" val="840571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7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77F1FB-C85C-904D-9FAC-061FFCEA61D4}"/>
              </a:ext>
            </a:extLst>
          </p:cNvPr>
          <p:cNvSpPr txBox="1"/>
          <p:nvPr/>
        </p:nvSpPr>
        <p:spPr>
          <a:xfrm>
            <a:off x="0" y="3105834"/>
            <a:ext cx="12192000" cy="646331"/>
          </a:xfrm>
          <a:prstGeom prst="rect">
            <a:avLst/>
          </a:prstGeom>
          <a:noFill/>
        </p:spPr>
        <p:txBody>
          <a:bodyPr wrap="square" rtlCol="0">
            <a:spAutoFit/>
          </a:bodyPr>
          <a:lstStyle/>
          <a:p>
            <a:pPr algn="ctr"/>
            <a:r>
              <a:rPr lang="en-US" sz="3600" dirty="0">
                <a:solidFill>
                  <a:schemeClr val="tx1">
                    <a:lumMod val="50000"/>
                    <a:lumOff val="50000"/>
                  </a:schemeClr>
                </a:solidFill>
                <a:effectLst>
                  <a:reflection endPos="0" dir="5400000" sy="-100000" algn="bl" rotWithShape="0"/>
                </a:effectLst>
                <a:latin typeface="Garamond" panose="02020404030301010803" pitchFamily="18" charset="0"/>
              </a:rPr>
              <a:t>Any questions?</a:t>
            </a:r>
            <a:endParaRPr lang="en-US" sz="3600" dirty="0"/>
          </a:p>
        </p:txBody>
      </p:sp>
    </p:spTree>
    <p:extLst>
      <p:ext uri="{BB962C8B-B14F-4D97-AF65-F5344CB8AC3E}">
        <p14:creationId xmlns:p14="http://schemas.microsoft.com/office/powerpoint/2010/main" val="22598411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A379-430C-F243-B9A7-2F72F9B738F5}"/>
              </a:ext>
            </a:extLst>
          </p:cNvPr>
          <p:cNvSpPr>
            <a:spLocks noGrp="1"/>
          </p:cNvSpPr>
          <p:nvPr>
            <p:ph type="title"/>
          </p:nvPr>
        </p:nvSpPr>
        <p:spPr>
          <a:xfrm>
            <a:off x="838200" y="83127"/>
            <a:ext cx="10515600" cy="6691746"/>
          </a:xfrm>
          <a:effectLst>
            <a:softEdge rad="0"/>
          </a:effectLst>
        </p:spPr>
        <p:txBody>
          <a:bodyPr>
            <a:normAutofit/>
          </a:bodyPr>
          <a:lstStyle/>
          <a:p>
            <a:pPr algn="ctr"/>
            <a:r>
              <a:rPr lang="en-US" sz="2800" dirty="0">
                <a:solidFill>
                  <a:schemeClr val="tx1">
                    <a:lumMod val="50000"/>
                    <a:lumOff val="50000"/>
                    <a:alpha val="0"/>
                  </a:schemeClr>
                </a:solidFill>
                <a:latin typeface="Garamond" panose="02020404030301010803" pitchFamily="18" charset="0"/>
              </a:rPr>
              <a:t>Let the quest begin.</a:t>
            </a:r>
          </a:p>
        </p:txBody>
      </p:sp>
      <p:pic>
        <p:nvPicPr>
          <p:cNvPr id="3" name="Picture 2">
            <a:extLst>
              <a:ext uri="{FF2B5EF4-FFF2-40B4-BE49-F238E27FC236}">
                <a16:creationId xmlns:a16="http://schemas.microsoft.com/office/drawing/2014/main" id="{28FA2A7A-2F1A-EE48-A580-40006B338D9F}"/>
              </a:ext>
            </a:extLst>
          </p:cNvPr>
          <p:cNvPicPr>
            <a:picLocks noChangeAspect="1"/>
          </p:cNvPicPr>
          <p:nvPr/>
        </p:nvPicPr>
        <p:blipFill>
          <a:blip r:embed="rId3"/>
          <a:stretch>
            <a:fillRect/>
          </a:stretch>
        </p:blipFill>
        <p:spPr>
          <a:xfrm>
            <a:off x="4292842" y="2728616"/>
            <a:ext cx="3606315" cy="1330404"/>
          </a:xfrm>
          <a:prstGeom prst="rect">
            <a:avLst/>
          </a:prstGeom>
        </p:spPr>
      </p:pic>
    </p:spTree>
    <p:extLst>
      <p:ext uri="{BB962C8B-B14F-4D97-AF65-F5344CB8AC3E}">
        <p14:creationId xmlns:p14="http://schemas.microsoft.com/office/powerpoint/2010/main" val="298554706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20964C-8C84-9949-8BB5-942253A952A6}"/>
              </a:ext>
            </a:extLst>
          </p:cNvPr>
          <p:cNvPicPr>
            <a:picLocks noChangeAspect="1"/>
          </p:cNvPicPr>
          <p:nvPr/>
        </p:nvPicPr>
        <p:blipFill>
          <a:blip r:embed="rId3"/>
          <a:stretch>
            <a:fillRect/>
          </a:stretch>
        </p:blipFill>
        <p:spPr>
          <a:xfrm>
            <a:off x="-69377" y="3823399"/>
            <a:ext cx="5238277" cy="3339401"/>
          </a:xfrm>
          <a:prstGeom prst="rect">
            <a:avLst/>
          </a:prstGeom>
        </p:spPr>
      </p:pic>
      <p:sp>
        <p:nvSpPr>
          <p:cNvPr id="2" name="Title 1">
            <a:extLst>
              <a:ext uri="{FF2B5EF4-FFF2-40B4-BE49-F238E27FC236}">
                <a16:creationId xmlns:a16="http://schemas.microsoft.com/office/drawing/2014/main" id="{9ED152CA-57B0-1F4E-BD8C-D3898EA97BA6}"/>
              </a:ext>
            </a:extLst>
          </p:cNvPr>
          <p:cNvSpPr>
            <a:spLocks noGrp="1"/>
          </p:cNvSpPr>
          <p:nvPr>
            <p:ph type="title"/>
          </p:nvPr>
        </p:nvSpPr>
        <p:spPr>
          <a:xfrm>
            <a:off x="637907" y="490631"/>
            <a:ext cx="10515600" cy="927017"/>
          </a:xfrm>
        </p:spPr>
        <p:txBody>
          <a:bodyPr/>
          <a:lstStyle/>
          <a:p>
            <a:r>
              <a:rPr lang="en-US" b="1" dirty="0">
                <a:solidFill>
                  <a:srgbClr val="FF0000"/>
                </a:solidFill>
                <a:latin typeface="Adobe Garamond Pro" panose="02020502060506020403" pitchFamily="18" charset="77"/>
              </a:rPr>
              <a:t>A Quest for the Truth</a:t>
            </a:r>
          </a:p>
        </p:txBody>
      </p:sp>
      <p:sp>
        <p:nvSpPr>
          <p:cNvPr id="3" name="Content Placeholder 2">
            <a:extLst>
              <a:ext uri="{FF2B5EF4-FFF2-40B4-BE49-F238E27FC236}">
                <a16:creationId xmlns:a16="http://schemas.microsoft.com/office/drawing/2014/main" id="{04C148DC-43F7-9348-B92C-4DACED7CEEDA}"/>
              </a:ext>
            </a:extLst>
          </p:cNvPr>
          <p:cNvSpPr>
            <a:spLocks noGrp="1"/>
          </p:cNvSpPr>
          <p:nvPr>
            <p:ph idx="1"/>
          </p:nvPr>
        </p:nvSpPr>
        <p:spPr>
          <a:xfrm>
            <a:off x="637907" y="1714493"/>
            <a:ext cx="7304314" cy="4787831"/>
          </a:xfrm>
        </p:spPr>
        <p:txBody>
          <a:bodyPr>
            <a:normAutofit/>
          </a:bodyPr>
          <a:lstStyle/>
          <a:p>
            <a:pPr>
              <a:spcBef>
                <a:spcPts val="1600"/>
              </a:spcBef>
            </a:pPr>
            <a:r>
              <a:rPr lang="en-US" b="1" dirty="0"/>
              <a:t>How do we research the news that we hear?</a:t>
            </a:r>
          </a:p>
          <a:p>
            <a:pPr>
              <a:spcBef>
                <a:spcPts val="1600"/>
              </a:spcBef>
            </a:pPr>
            <a:r>
              <a:rPr lang="en-US" b="1" dirty="0"/>
              <a:t>Where do we start?</a:t>
            </a:r>
          </a:p>
          <a:p>
            <a:pPr>
              <a:spcBef>
                <a:spcPts val="1600"/>
              </a:spcBef>
            </a:pPr>
            <a:r>
              <a:rPr lang="en-US" b="1" dirty="0"/>
              <a:t>How do we know we can trust the results we come up with to be unbiased and true?</a:t>
            </a:r>
          </a:p>
        </p:txBody>
      </p:sp>
      <p:cxnSp>
        <p:nvCxnSpPr>
          <p:cNvPr id="7" name="Straight Connector 6">
            <a:extLst>
              <a:ext uri="{FF2B5EF4-FFF2-40B4-BE49-F238E27FC236}">
                <a16:creationId xmlns:a16="http://schemas.microsoft.com/office/drawing/2014/main" id="{58CA8C24-599C-E347-A303-43A830391357}"/>
              </a:ext>
            </a:extLst>
          </p:cNvPr>
          <p:cNvCxnSpPr>
            <a:cxnSpLocks/>
          </p:cNvCxnSpPr>
          <p:nvPr/>
        </p:nvCxnSpPr>
        <p:spPr>
          <a:xfrm>
            <a:off x="637907" y="1437824"/>
            <a:ext cx="1087676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5" name="Picture 4">
            <a:extLst>
              <a:ext uri="{FF2B5EF4-FFF2-40B4-BE49-F238E27FC236}">
                <a16:creationId xmlns:a16="http://schemas.microsoft.com/office/drawing/2014/main" id="{F2DC63CC-EB51-714C-8DC7-48B68021B29A}"/>
              </a:ext>
            </a:extLst>
          </p:cNvPr>
          <p:cNvPicPr>
            <a:picLocks noChangeAspect="1"/>
          </p:cNvPicPr>
          <p:nvPr/>
        </p:nvPicPr>
        <p:blipFill>
          <a:blip r:embed="rId4"/>
          <a:stretch>
            <a:fillRect/>
          </a:stretch>
        </p:blipFill>
        <p:spPr>
          <a:xfrm>
            <a:off x="7730067" y="812799"/>
            <a:ext cx="4461933" cy="6045201"/>
          </a:xfrm>
          <a:prstGeom prst="rect">
            <a:avLst/>
          </a:prstGeom>
        </p:spPr>
      </p:pic>
      <p:pic>
        <p:nvPicPr>
          <p:cNvPr id="12" name="Picture 11">
            <a:extLst>
              <a:ext uri="{FF2B5EF4-FFF2-40B4-BE49-F238E27FC236}">
                <a16:creationId xmlns:a16="http://schemas.microsoft.com/office/drawing/2014/main" id="{11B08AE8-4AEA-AF45-83CF-9FE8233489C7}"/>
              </a:ext>
            </a:extLst>
          </p:cNvPr>
          <p:cNvPicPr>
            <a:picLocks noChangeAspect="1"/>
          </p:cNvPicPr>
          <p:nvPr/>
        </p:nvPicPr>
        <p:blipFill>
          <a:blip r:embed="rId5"/>
          <a:stretch>
            <a:fillRect/>
          </a:stretch>
        </p:blipFill>
        <p:spPr>
          <a:xfrm>
            <a:off x="4279632" y="3835399"/>
            <a:ext cx="4780273" cy="4435304"/>
          </a:xfrm>
          <a:prstGeom prst="rect">
            <a:avLst/>
          </a:prstGeom>
        </p:spPr>
      </p:pic>
    </p:spTree>
    <p:extLst>
      <p:ext uri="{BB962C8B-B14F-4D97-AF65-F5344CB8AC3E}">
        <p14:creationId xmlns:p14="http://schemas.microsoft.com/office/powerpoint/2010/main" val="15116107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7374F6-7A1B-0947-B24D-E0D293E9F4D1}"/>
              </a:ext>
            </a:extLst>
          </p:cNvPr>
          <p:cNvPicPr>
            <a:picLocks noChangeAspect="1"/>
          </p:cNvPicPr>
          <p:nvPr/>
        </p:nvPicPr>
        <p:blipFill>
          <a:blip r:embed="rId3"/>
          <a:stretch>
            <a:fillRect/>
          </a:stretch>
        </p:blipFill>
        <p:spPr>
          <a:xfrm>
            <a:off x="1645919" y="209644"/>
            <a:ext cx="8649149" cy="3190948"/>
          </a:xfrm>
          <a:prstGeom prst="rect">
            <a:avLst/>
          </a:prstGeom>
        </p:spPr>
      </p:pic>
      <p:pic>
        <p:nvPicPr>
          <p:cNvPr id="3" name="Picture 2">
            <a:extLst>
              <a:ext uri="{FF2B5EF4-FFF2-40B4-BE49-F238E27FC236}">
                <a16:creationId xmlns:a16="http://schemas.microsoft.com/office/drawing/2014/main" id="{DA6285CA-9EEC-7142-AA61-B7261A5A1AF2}"/>
              </a:ext>
            </a:extLst>
          </p:cNvPr>
          <p:cNvPicPr>
            <a:picLocks noChangeAspect="1"/>
          </p:cNvPicPr>
          <p:nvPr/>
        </p:nvPicPr>
        <p:blipFill>
          <a:blip r:embed="rId4"/>
          <a:stretch>
            <a:fillRect/>
          </a:stretch>
        </p:blipFill>
        <p:spPr>
          <a:xfrm rot="522806">
            <a:off x="-1246054" y="-1938595"/>
            <a:ext cx="5226453" cy="4249994"/>
          </a:xfrm>
          <a:prstGeom prst="rect">
            <a:avLst/>
          </a:prstGeom>
        </p:spPr>
      </p:pic>
      <p:sp>
        <p:nvSpPr>
          <p:cNvPr id="12" name="TextBox 11">
            <a:extLst>
              <a:ext uri="{FF2B5EF4-FFF2-40B4-BE49-F238E27FC236}">
                <a16:creationId xmlns:a16="http://schemas.microsoft.com/office/drawing/2014/main" id="{A2700A22-2CA1-B74E-B8EB-6C224CEE9BC5}"/>
              </a:ext>
            </a:extLst>
          </p:cNvPr>
          <p:cNvSpPr txBox="1"/>
          <p:nvPr/>
        </p:nvSpPr>
        <p:spPr>
          <a:xfrm>
            <a:off x="792479" y="3256055"/>
            <a:ext cx="5868653" cy="2759730"/>
          </a:xfrm>
          <a:prstGeom prst="rect">
            <a:avLst/>
          </a:prstGeom>
          <a:noFill/>
        </p:spPr>
        <p:txBody>
          <a:bodyPr wrap="square" rtlCol="0">
            <a:spAutoFit/>
          </a:bodyPr>
          <a:lstStyle/>
          <a:p>
            <a:pPr marL="285750" indent="-285750">
              <a:spcBef>
                <a:spcPts val="1600"/>
              </a:spcBef>
              <a:buFont typeface="Arial" panose="020B0604020202020204" pitchFamily="34" charset="0"/>
              <a:buChar char="•"/>
            </a:pPr>
            <a:r>
              <a:rPr lang="en-US" sz="3200" b="1" dirty="0"/>
              <a:t>Comprehensive online search tool for news articles</a:t>
            </a:r>
          </a:p>
          <a:p>
            <a:pPr marL="285750" indent="-285750">
              <a:spcBef>
                <a:spcPts val="1600"/>
              </a:spcBef>
              <a:buFont typeface="Arial" panose="020B0604020202020204" pitchFamily="34" charset="0"/>
              <a:buChar char="•"/>
            </a:pPr>
            <a:r>
              <a:rPr lang="en-US" sz="3200" b="1" dirty="0"/>
              <a:t>Provides background information for news articles and their sources</a:t>
            </a:r>
          </a:p>
        </p:txBody>
      </p:sp>
      <p:pic>
        <p:nvPicPr>
          <p:cNvPr id="6" name="Picture 5">
            <a:extLst>
              <a:ext uri="{FF2B5EF4-FFF2-40B4-BE49-F238E27FC236}">
                <a16:creationId xmlns:a16="http://schemas.microsoft.com/office/drawing/2014/main" id="{84E9BC73-5416-0E45-9CE6-2F67E7FC1AA1}"/>
              </a:ext>
            </a:extLst>
          </p:cNvPr>
          <p:cNvPicPr>
            <a:picLocks noChangeAspect="1"/>
          </p:cNvPicPr>
          <p:nvPr/>
        </p:nvPicPr>
        <p:blipFill>
          <a:blip r:embed="rId5"/>
          <a:stretch>
            <a:fillRect/>
          </a:stretch>
        </p:blipFill>
        <p:spPr>
          <a:xfrm>
            <a:off x="7054932" y="1905000"/>
            <a:ext cx="5385983" cy="6202710"/>
          </a:xfrm>
          <a:prstGeom prst="rect">
            <a:avLst/>
          </a:prstGeom>
        </p:spPr>
      </p:pic>
    </p:spTree>
    <p:extLst>
      <p:ext uri="{BB962C8B-B14F-4D97-AF65-F5344CB8AC3E}">
        <p14:creationId xmlns:p14="http://schemas.microsoft.com/office/powerpoint/2010/main" val="260820671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4A20C80-BAD9-8641-9E97-F23B52BC3E38}"/>
              </a:ext>
            </a:extLst>
          </p:cNvPr>
          <p:cNvPicPr>
            <a:picLocks noChangeAspect="1"/>
          </p:cNvPicPr>
          <p:nvPr/>
        </p:nvPicPr>
        <p:blipFill>
          <a:blip r:embed="rId3"/>
          <a:stretch>
            <a:fillRect/>
          </a:stretch>
        </p:blipFill>
        <p:spPr>
          <a:xfrm>
            <a:off x="1645919" y="209644"/>
            <a:ext cx="8649149" cy="3190948"/>
          </a:xfrm>
          <a:prstGeom prst="rect">
            <a:avLst/>
          </a:prstGeom>
        </p:spPr>
      </p:pic>
      <p:pic>
        <p:nvPicPr>
          <p:cNvPr id="16" name="Picture 15">
            <a:extLst>
              <a:ext uri="{FF2B5EF4-FFF2-40B4-BE49-F238E27FC236}">
                <a16:creationId xmlns:a16="http://schemas.microsoft.com/office/drawing/2014/main" id="{AFF35EE0-2E56-6F4D-92D6-59BBFCCCC539}"/>
              </a:ext>
            </a:extLst>
          </p:cNvPr>
          <p:cNvPicPr>
            <a:picLocks noChangeAspect="1"/>
          </p:cNvPicPr>
          <p:nvPr/>
        </p:nvPicPr>
        <p:blipFill>
          <a:blip r:embed="rId4"/>
          <a:stretch>
            <a:fillRect/>
          </a:stretch>
        </p:blipFill>
        <p:spPr>
          <a:xfrm>
            <a:off x="7054932" y="1905000"/>
            <a:ext cx="5385983" cy="6202710"/>
          </a:xfrm>
          <a:prstGeom prst="rect">
            <a:avLst/>
          </a:prstGeom>
        </p:spPr>
      </p:pic>
      <p:sp>
        <p:nvSpPr>
          <p:cNvPr id="17" name="TextBox 16">
            <a:extLst>
              <a:ext uri="{FF2B5EF4-FFF2-40B4-BE49-F238E27FC236}">
                <a16:creationId xmlns:a16="http://schemas.microsoft.com/office/drawing/2014/main" id="{531965AE-FAC0-0A4E-9510-BC9ADB7E65E5}"/>
              </a:ext>
            </a:extLst>
          </p:cNvPr>
          <p:cNvSpPr txBox="1"/>
          <p:nvPr/>
        </p:nvSpPr>
        <p:spPr>
          <a:xfrm>
            <a:off x="792479" y="3256055"/>
            <a:ext cx="6059817" cy="2759730"/>
          </a:xfrm>
          <a:prstGeom prst="rect">
            <a:avLst/>
          </a:prstGeom>
          <a:noFill/>
        </p:spPr>
        <p:txBody>
          <a:bodyPr wrap="square" rtlCol="0">
            <a:spAutoFit/>
          </a:bodyPr>
          <a:lstStyle/>
          <a:p>
            <a:pPr marL="285750" indent="-285750">
              <a:spcBef>
                <a:spcPts val="1600"/>
              </a:spcBef>
              <a:buFont typeface="Arial" panose="020B0604020202020204" pitchFamily="34" charset="0"/>
              <a:buChar char="•"/>
            </a:pPr>
            <a:r>
              <a:rPr lang="en-US" sz="3200" b="1" dirty="0"/>
              <a:t>Returns relevant search results based on the user location and keyword data</a:t>
            </a:r>
          </a:p>
          <a:p>
            <a:pPr marL="285750" indent="-285750">
              <a:spcBef>
                <a:spcPts val="1600"/>
              </a:spcBef>
              <a:buFont typeface="Arial" panose="020B0604020202020204" pitchFamily="34" charset="0"/>
              <a:buChar char="•"/>
            </a:pPr>
            <a:r>
              <a:rPr lang="en-US" sz="3200" b="1" dirty="0"/>
              <a:t>Provides a simple rating system to help determine media bias</a:t>
            </a:r>
          </a:p>
        </p:txBody>
      </p:sp>
      <p:pic>
        <p:nvPicPr>
          <p:cNvPr id="6" name="Picture 5">
            <a:extLst>
              <a:ext uri="{FF2B5EF4-FFF2-40B4-BE49-F238E27FC236}">
                <a16:creationId xmlns:a16="http://schemas.microsoft.com/office/drawing/2014/main" id="{A4E9EDEB-D308-E54A-B370-8139D8D83F2E}"/>
              </a:ext>
            </a:extLst>
          </p:cNvPr>
          <p:cNvPicPr>
            <a:picLocks noChangeAspect="1"/>
          </p:cNvPicPr>
          <p:nvPr/>
        </p:nvPicPr>
        <p:blipFill>
          <a:blip r:embed="rId5"/>
          <a:stretch>
            <a:fillRect/>
          </a:stretch>
        </p:blipFill>
        <p:spPr>
          <a:xfrm rot="522806">
            <a:off x="-1246054" y="-1938595"/>
            <a:ext cx="5226453" cy="4249994"/>
          </a:xfrm>
          <a:prstGeom prst="rect">
            <a:avLst/>
          </a:prstGeom>
        </p:spPr>
      </p:pic>
    </p:spTree>
    <p:extLst>
      <p:ext uri="{BB962C8B-B14F-4D97-AF65-F5344CB8AC3E}">
        <p14:creationId xmlns:p14="http://schemas.microsoft.com/office/powerpoint/2010/main" val="111997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31F99D-47E9-094A-98BB-5EECB6373660}"/>
              </a:ext>
            </a:extLst>
          </p:cNvPr>
          <p:cNvPicPr>
            <a:picLocks noChangeAspect="1"/>
          </p:cNvPicPr>
          <p:nvPr/>
        </p:nvPicPr>
        <p:blipFill>
          <a:blip r:embed="rId3"/>
          <a:stretch>
            <a:fillRect/>
          </a:stretch>
        </p:blipFill>
        <p:spPr>
          <a:xfrm>
            <a:off x="-979713" y="-228600"/>
            <a:ext cx="14057084" cy="7569200"/>
          </a:xfrm>
          <a:prstGeom prst="rect">
            <a:avLst/>
          </a:prstGeom>
        </p:spPr>
      </p:pic>
      <p:sp>
        <p:nvSpPr>
          <p:cNvPr id="8" name="Freeform 7">
            <a:extLst>
              <a:ext uri="{FF2B5EF4-FFF2-40B4-BE49-F238E27FC236}">
                <a16:creationId xmlns:a16="http://schemas.microsoft.com/office/drawing/2014/main" id="{449BC3AB-E96C-EB40-9211-958FE21A5978}"/>
              </a:ext>
            </a:extLst>
          </p:cNvPr>
          <p:cNvSpPr/>
          <p:nvPr/>
        </p:nvSpPr>
        <p:spPr>
          <a:xfrm>
            <a:off x="7556458" y="2800184"/>
            <a:ext cx="1760070" cy="295642"/>
          </a:xfrm>
          <a:custGeom>
            <a:avLst/>
            <a:gdLst>
              <a:gd name="connsiteX0" fmla="*/ 1186774 w 2480553"/>
              <a:gd name="connsiteY0" fmla="*/ 0 h 622570"/>
              <a:gd name="connsiteX1" fmla="*/ 1079770 w 2480553"/>
              <a:gd name="connsiteY1" fmla="*/ 0 h 622570"/>
              <a:gd name="connsiteX2" fmla="*/ 914400 w 2480553"/>
              <a:gd name="connsiteY2" fmla="*/ 9728 h 622570"/>
              <a:gd name="connsiteX3" fmla="*/ 729574 w 2480553"/>
              <a:gd name="connsiteY3" fmla="*/ 19455 h 622570"/>
              <a:gd name="connsiteX4" fmla="*/ 515566 w 2480553"/>
              <a:gd name="connsiteY4" fmla="*/ 48638 h 622570"/>
              <a:gd name="connsiteX5" fmla="*/ 457200 w 2480553"/>
              <a:gd name="connsiteY5" fmla="*/ 58366 h 622570"/>
              <a:gd name="connsiteX6" fmla="*/ 389106 w 2480553"/>
              <a:gd name="connsiteY6" fmla="*/ 77821 h 622570"/>
              <a:gd name="connsiteX7" fmla="*/ 194553 w 2480553"/>
              <a:gd name="connsiteY7" fmla="*/ 116732 h 622570"/>
              <a:gd name="connsiteX8" fmla="*/ 126459 w 2480553"/>
              <a:gd name="connsiteY8" fmla="*/ 155643 h 622570"/>
              <a:gd name="connsiteX9" fmla="*/ 97276 w 2480553"/>
              <a:gd name="connsiteY9" fmla="*/ 184826 h 622570"/>
              <a:gd name="connsiteX10" fmla="*/ 68093 w 2480553"/>
              <a:gd name="connsiteY10" fmla="*/ 204281 h 622570"/>
              <a:gd name="connsiteX11" fmla="*/ 19455 w 2480553"/>
              <a:gd name="connsiteY11" fmla="*/ 262647 h 622570"/>
              <a:gd name="connsiteX12" fmla="*/ 0 w 2480553"/>
              <a:gd name="connsiteY12" fmla="*/ 330740 h 622570"/>
              <a:gd name="connsiteX13" fmla="*/ 19455 w 2480553"/>
              <a:gd name="connsiteY13" fmla="*/ 437745 h 622570"/>
              <a:gd name="connsiteX14" fmla="*/ 77821 w 2480553"/>
              <a:gd name="connsiteY14" fmla="*/ 486383 h 622570"/>
              <a:gd name="connsiteX15" fmla="*/ 136187 w 2480553"/>
              <a:gd name="connsiteY15" fmla="*/ 505838 h 622570"/>
              <a:gd name="connsiteX16" fmla="*/ 184825 w 2480553"/>
              <a:gd name="connsiteY16" fmla="*/ 535021 h 622570"/>
              <a:gd name="connsiteX17" fmla="*/ 272374 w 2480553"/>
              <a:gd name="connsiteY17" fmla="*/ 554477 h 622570"/>
              <a:gd name="connsiteX18" fmla="*/ 311285 w 2480553"/>
              <a:gd name="connsiteY18" fmla="*/ 564204 h 622570"/>
              <a:gd name="connsiteX19" fmla="*/ 476655 w 2480553"/>
              <a:gd name="connsiteY19" fmla="*/ 593387 h 622570"/>
              <a:gd name="connsiteX20" fmla="*/ 612842 w 2480553"/>
              <a:gd name="connsiteY20" fmla="*/ 603115 h 622570"/>
              <a:gd name="connsiteX21" fmla="*/ 778213 w 2480553"/>
              <a:gd name="connsiteY21" fmla="*/ 612843 h 622570"/>
              <a:gd name="connsiteX22" fmla="*/ 1196502 w 2480553"/>
              <a:gd name="connsiteY22" fmla="*/ 622570 h 622570"/>
              <a:gd name="connsiteX23" fmla="*/ 1857983 w 2480553"/>
              <a:gd name="connsiteY23" fmla="*/ 612843 h 622570"/>
              <a:gd name="connsiteX24" fmla="*/ 1955259 w 2480553"/>
              <a:gd name="connsiteY24" fmla="*/ 603115 h 622570"/>
              <a:gd name="connsiteX25" fmla="*/ 1984442 w 2480553"/>
              <a:gd name="connsiteY25" fmla="*/ 593387 h 622570"/>
              <a:gd name="connsiteX26" fmla="*/ 2033081 w 2480553"/>
              <a:gd name="connsiteY26" fmla="*/ 583660 h 622570"/>
              <a:gd name="connsiteX27" fmla="*/ 2081719 w 2480553"/>
              <a:gd name="connsiteY27" fmla="*/ 564204 h 622570"/>
              <a:gd name="connsiteX28" fmla="*/ 2178996 w 2480553"/>
              <a:gd name="connsiteY28" fmla="*/ 544749 h 622570"/>
              <a:gd name="connsiteX29" fmla="*/ 2266545 w 2480553"/>
              <a:gd name="connsiteY29" fmla="*/ 525294 h 622570"/>
              <a:gd name="connsiteX30" fmla="*/ 2344366 w 2480553"/>
              <a:gd name="connsiteY30" fmla="*/ 476655 h 622570"/>
              <a:gd name="connsiteX31" fmla="*/ 2373549 w 2480553"/>
              <a:gd name="connsiteY31" fmla="*/ 447472 h 622570"/>
              <a:gd name="connsiteX32" fmla="*/ 2412459 w 2480553"/>
              <a:gd name="connsiteY32" fmla="*/ 418289 h 622570"/>
              <a:gd name="connsiteX33" fmla="*/ 2451370 w 2480553"/>
              <a:gd name="connsiteY33" fmla="*/ 359923 h 622570"/>
              <a:gd name="connsiteX34" fmla="*/ 2480553 w 2480553"/>
              <a:gd name="connsiteY34" fmla="*/ 301557 h 622570"/>
              <a:gd name="connsiteX35" fmla="*/ 2470825 w 2480553"/>
              <a:gd name="connsiteY35" fmla="*/ 262647 h 622570"/>
              <a:gd name="connsiteX36" fmla="*/ 2412459 w 2480553"/>
              <a:gd name="connsiteY36" fmla="*/ 204281 h 622570"/>
              <a:gd name="connsiteX37" fmla="*/ 2383276 w 2480553"/>
              <a:gd name="connsiteY37" fmla="*/ 194553 h 622570"/>
              <a:gd name="connsiteX38" fmla="*/ 2344366 w 2480553"/>
              <a:gd name="connsiteY38" fmla="*/ 175098 h 622570"/>
              <a:gd name="connsiteX39" fmla="*/ 2247089 w 2480553"/>
              <a:gd name="connsiteY39" fmla="*/ 136187 h 622570"/>
              <a:gd name="connsiteX40" fmla="*/ 2188723 w 2480553"/>
              <a:gd name="connsiteY40" fmla="*/ 126460 h 622570"/>
              <a:gd name="connsiteX41" fmla="*/ 2110902 w 2480553"/>
              <a:gd name="connsiteY41" fmla="*/ 107004 h 622570"/>
              <a:gd name="connsiteX42" fmla="*/ 1692613 w 2480553"/>
              <a:gd name="connsiteY42" fmla="*/ 97277 h 622570"/>
              <a:gd name="connsiteX43" fmla="*/ 1439693 w 2480553"/>
              <a:gd name="connsiteY43" fmla="*/ 107004 h 622570"/>
              <a:gd name="connsiteX44" fmla="*/ 1147864 w 2480553"/>
              <a:gd name="connsiteY44" fmla="*/ 97277 h 622570"/>
              <a:gd name="connsiteX45" fmla="*/ 1070042 w 2480553"/>
              <a:gd name="connsiteY45" fmla="*/ 97277 h 6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80553" h="622570">
                <a:moveTo>
                  <a:pt x="1186774" y="0"/>
                </a:moveTo>
                <a:cubicBezTo>
                  <a:pt x="1014786" y="28666"/>
                  <a:pt x="1229324" y="0"/>
                  <a:pt x="1079770" y="0"/>
                </a:cubicBezTo>
                <a:cubicBezTo>
                  <a:pt x="1024551" y="0"/>
                  <a:pt x="969534" y="6665"/>
                  <a:pt x="914400" y="9728"/>
                </a:cubicBezTo>
                <a:lnTo>
                  <a:pt x="729574" y="19455"/>
                </a:lnTo>
                <a:cubicBezTo>
                  <a:pt x="636424" y="25879"/>
                  <a:pt x="611932" y="32577"/>
                  <a:pt x="515566" y="48638"/>
                </a:cubicBezTo>
                <a:cubicBezTo>
                  <a:pt x="496111" y="51881"/>
                  <a:pt x="475911" y="52129"/>
                  <a:pt x="457200" y="58366"/>
                </a:cubicBezTo>
                <a:cubicBezTo>
                  <a:pt x="431387" y="66971"/>
                  <a:pt x="417033" y="72585"/>
                  <a:pt x="389106" y="77821"/>
                </a:cubicBezTo>
                <a:cubicBezTo>
                  <a:pt x="373476" y="80752"/>
                  <a:pt x="224236" y="101891"/>
                  <a:pt x="194553" y="116732"/>
                </a:cubicBezTo>
                <a:cubicBezTo>
                  <a:pt x="170762" y="128627"/>
                  <a:pt x="147086" y="138453"/>
                  <a:pt x="126459" y="155643"/>
                </a:cubicBezTo>
                <a:cubicBezTo>
                  <a:pt x="115891" y="164450"/>
                  <a:pt x="107844" y="176019"/>
                  <a:pt x="97276" y="184826"/>
                </a:cubicBezTo>
                <a:cubicBezTo>
                  <a:pt x="88295" y="192310"/>
                  <a:pt x="77074" y="196797"/>
                  <a:pt x="68093" y="204281"/>
                </a:cubicBezTo>
                <a:cubicBezTo>
                  <a:pt x="49652" y="219648"/>
                  <a:pt x="30387" y="240784"/>
                  <a:pt x="19455" y="262647"/>
                </a:cubicBezTo>
                <a:cubicBezTo>
                  <a:pt x="12476" y="276606"/>
                  <a:pt x="3118" y="318268"/>
                  <a:pt x="0" y="330740"/>
                </a:cubicBezTo>
                <a:cubicBezTo>
                  <a:pt x="413" y="334043"/>
                  <a:pt x="5612" y="416980"/>
                  <a:pt x="19455" y="437745"/>
                </a:cubicBezTo>
                <a:cubicBezTo>
                  <a:pt x="29101" y="452214"/>
                  <a:pt x="60820" y="478827"/>
                  <a:pt x="77821" y="486383"/>
                </a:cubicBezTo>
                <a:cubicBezTo>
                  <a:pt x="96561" y="494712"/>
                  <a:pt x="118602" y="495287"/>
                  <a:pt x="136187" y="505838"/>
                </a:cubicBezTo>
                <a:cubicBezTo>
                  <a:pt x="152400" y="515566"/>
                  <a:pt x="167548" y="527342"/>
                  <a:pt x="184825" y="535021"/>
                </a:cubicBezTo>
                <a:cubicBezTo>
                  <a:pt x="196686" y="540293"/>
                  <a:pt x="263914" y="552597"/>
                  <a:pt x="272374" y="554477"/>
                </a:cubicBezTo>
                <a:cubicBezTo>
                  <a:pt x="285425" y="557377"/>
                  <a:pt x="298212" y="561403"/>
                  <a:pt x="311285" y="564204"/>
                </a:cubicBezTo>
                <a:cubicBezTo>
                  <a:pt x="358522" y="574326"/>
                  <a:pt x="426111" y="588573"/>
                  <a:pt x="476655" y="593387"/>
                </a:cubicBezTo>
                <a:cubicBezTo>
                  <a:pt x="521961" y="597702"/>
                  <a:pt x="567425" y="600185"/>
                  <a:pt x="612842" y="603115"/>
                </a:cubicBezTo>
                <a:cubicBezTo>
                  <a:pt x="667946" y="606670"/>
                  <a:pt x="723025" y="611003"/>
                  <a:pt x="778213" y="612843"/>
                </a:cubicBezTo>
                <a:cubicBezTo>
                  <a:pt x="917603" y="617489"/>
                  <a:pt x="1057072" y="619328"/>
                  <a:pt x="1196502" y="622570"/>
                </a:cubicBezTo>
                <a:lnTo>
                  <a:pt x="1857983" y="612843"/>
                </a:lnTo>
                <a:cubicBezTo>
                  <a:pt x="1890559" y="612008"/>
                  <a:pt x="1923051" y="608070"/>
                  <a:pt x="1955259" y="603115"/>
                </a:cubicBezTo>
                <a:cubicBezTo>
                  <a:pt x="1965394" y="601556"/>
                  <a:pt x="1974494" y="595874"/>
                  <a:pt x="1984442" y="593387"/>
                </a:cubicBezTo>
                <a:cubicBezTo>
                  <a:pt x="2000482" y="589377"/>
                  <a:pt x="2016868" y="586902"/>
                  <a:pt x="2033081" y="583660"/>
                </a:cubicBezTo>
                <a:cubicBezTo>
                  <a:pt x="2049294" y="577175"/>
                  <a:pt x="2065153" y="569726"/>
                  <a:pt x="2081719" y="564204"/>
                </a:cubicBezTo>
                <a:cubicBezTo>
                  <a:pt x="2112682" y="553883"/>
                  <a:pt x="2147398" y="550494"/>
                  <a:pt x="2178996" y="544749"/>
                </a:cubicBezTo>
                <a:cubicBezTo>
                  <a:pt x="2224270" y="536517"/>
                  <a:pt x="2224915" y="535701"/>
                  <a:pt x="2266545" y="525294"/>
                </a:cubicBezTo>
                <a:cubicBezTo>
                  <a:pt x="2306401" y="505365"/>
                  <a:pt x="2309009" y="506961"/>
                  <a:pt x="2344366" y="476655"/>
                </a:cubicBezTo>
                <a:cubicBezTo>
                  <a:pt x="2354811" y="467702"/>
                  <a:pt x="2363104" y="456425"/>
                  <a:pt x="2373549" y="447472"/>
                </a:cubicBezTo>
                <a:cubicBezTo>
                  <a:pt x="2385858" y="436921"/>
                  <a:pt x="2401688" y="430406"/>
                  <a:pt x="2412459" y="418289"/>
                </a:cubicBezTo>
                <a:cubicBezTo>
                  <a:pt x="2427993" y="400813"/>
                  <a:pt x="2438400" y="379378"/>
                  <a:pt x="2451370" y="359923"/>
                </a:cubicBezTo>
                <a:cubicBezTo>
                  <a:pt x="2476512" y="322209"/>
                  <a:pt x="2467128" y="341830"/>
                  <a:pt x="2480553" y="301557"/>
                </a:cubicBezTo>
                <a:cubicBezTo>
                  <a:pt x="2477310" y="288587"/>
                  <a:pt x="2476091" y="274935"/>
                  <a:pt x="2470825" y="262647"/>
                </a:cubicBezTo>
                <a:cubicBezTo>
                  <a:pt x="2459359" y="235893"/>
                  <a:pt x="2437173" y="218403"/>
                  <a:pt x="2412459" y="204281"/>
                </a:cubicBezTo>
                <a:cubicBezTo>
                  <a:pt x="2403556" y="199194"/>
                  <a:pt x="2392701" y="198592"/>
                  <a:pt x="2383276" y="194553"/>
                </a:cubicBezTo>
                <a:cubicBezTo>
                  <a:pt x="2369948" y="188841"/>
                  <a:pt x="2357694" y="180810"/>
                  <a:pt x="2344366" y="175098"/>
                </a:cubicBezTo>
                <a:cubicBezTo>
                  <a:pt x="2312266" y="161341"/>
                  <a:pt x="2281537" y="141928"/>
                  <a:pt x="2247089" y="136187"/>
                </a:cubicBezTo>
                <a:cubicBezTo>
                  <a:pt x="2227634" y="132945"/>
                  <a:pt x="2208009" y="130593"/>
                  <a:pt x="2188723" y="126460"/>
                </a:cubicBezTo>
                <a:cubicBezTo>
                  <a:pt x="2162578" y="120857"/>
                  <a:pt x="2137634" y="107626"/>
                  <a:pt x="2110902" y="107004"/>
                </a:cubicBezTo>
                <a:lnTo>
                  <a:pt x="1692613" y="97277"/>
                </a:lnTo>
                <a:cubicBezTo>
                  <a:pt x="1608306" y="100519"/>
                  <a:pt x="1524062" y="107004"/>
                  <a:pt x="1439693" y="107004"/>
                </a:cubicBezTo>
                <a:cubicBezTo>
                  <a:pt x="1342363" y="107004"/>
                  <a:pt x="1245161" y="99837"/>
                  <a:pt x="1147864" y="97277"/>
                </a:cubicBezTo>
                <a:cubicBezTo>
                  <a:pt x="1121932" y="96595"/>
                  <a:pt x="1095983" y="97277"/>
                  <a:pt x="1070042" y="97277"/>
                </a:cubicBezTo>
              </a:path>
            </a:pathLst>
          </a:custGeom>
          <a:noFill/>
          <a:ln w="3492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9" name="Freeform 8">
            <a:extLst>
              <a:ext uri="{FF2B5EF4-FFF2-40B4-BE49-F238E27FC236}">
                <a16:creationId xmlns:a16="http://schemas.microsoft.com/office/drawing/2014/main" id="{DCE0C5DD-9BFE-454E-BBBA-D6E9AD8808A0}"/>
              </a:ext>
            </a:extLst>
          </p:cNvPr>
          <p:cNvSpPr/>
          <p:nvPr/>
        </p:nvSpPr>
        <p:spPr>
          <a:xfrm>
            <a:off x="2764716" y="2162011"/>
            <a:ext cx="1420010" cy="616657"/>
          </a:xfrm>
          <a:custGeom>
            <a:avLst/>
            <a:gdLst>
              <a:gd name="connsiteX0" fmla="*/ 1186774 w 2480553"/>
              <a:gd name="connsiteY0" fmla="*/ 0 h 622570"/>
              <a:gd name="connsiteX1" fmla="*/ 1079770 w 2480553"/>
              <a:gd name="connsiteY1" fmla="*/ 0 h 622570"/>
              <a:gd name="connsiteX2" fmla="*/ 914400 w 2480553"/>
              <a:gd name="connsiteY2" fmla="*/ 9728 h 622570"/>
              <a:gd name="connsiteX3" fmla="*/ 729574 w 2480553"/>
              <a:gd name="connsiteY3" fmla="*/ 19455 h 622570"/>
              <a:gd name="connsiteX4" fmla="*/ 515566 w 2480553"/>
              <a:gd name="connsiteY4" fmla="*/ 48638 h 622570"/>
              <a:gd name="connsiteX5" fmla="*/ 457200 w 2480553"/>
              <a:gd name="connsiteY5" fmla="*/ 58366 h 622570"/>
              <a:gd name="connsiteX6" fmla="*/ 389106 w 2480553"/>
              <a:gd name="connsiteY6" fmla="*/ 77821 h 622570"/>
              <a:gd name="connsiteX7" fmla="*/ 194553 w 2480553"/>
              <a:gd name="connsiteY7" fmla="*/ 116732 h 622570"/>
              <a:gd name="connsiteX8" fmla="*/ 126459 w 2480553"/>
              <a:gd name="connsiteY8" fmla="*/ 155643 h 622570"/>
              <a:gd name="connsiteX9" fmla="*/ 97276 w 2480553"/>
              <a:gd name="connsiteY9" fmla="*/ 184826 h 622570"/>
              <a:gd name="connsiteX10" fmla="*/ 68093 w 2480553"/>
              <a:gd name="connsiteY10" fmla="*/ 204281 h 622570"/>
              <a:gd name="connsiteX11" fmla="*/ 19455 w 2480553"/>
              <a:gd name="connsiteY11" fmla="*/ 262647 h 622570"/>
              <a:gd name="connsiteX12" fmla="*/ 0 w 2480553"/>
              <a:gd name="connsiteY12" fmla="*/ 330740 h 622570"/>
              <a:gd name="connsiteX13" fmla="*/ 19455 w 2480553"/>
              <a:gd name="connsiteY13" fmla="*/ 437745 h 622570"/>
              <a:gd name="connsiteX14" fmla="*/ 77821 w 2480553"/>
              <a:gd name="connsiteY14" fmla="*/ 486383 h 622570"/>
              <a:gd name="connsiteX15" fmla="*/ 136187 w 2480553"/>
              <a:gd name="connsiteY15" fmla="*/ 505838 h 622570"/>
              <a:gd name="connsiteX16" fmla="*/ 184825 w 2480553"/>
              <a:gd name="connsiteY16" fmla="*/ 535021 h 622570"/>
              <a:gd name="connsiteX17" fmla="*/ 272374 w 2480553"/>
              <a:gd name="connsiteY17" fmla="*/ 554477 h 622570"/>
              <a:gd name="connsiteX18" fmla="*/ 311285 w 2480553"/>
              <a:gd name="connsiteY18" fmla="*/ 564204 h 622570"/>
              <a:gd name="connsiteX19" fmla="*/ 476655 w 2480553"/>
              <a:gd name="connsiteY19" fmla="*/ 593387 h 622570"/>
              <a:gd name="connsiteX20" fmla="*/ 612842 w 2480553"/>
              <a:gd name="connsiteY20" fmla="*/ 603115 h 622570"/>
              <a:gd name="connsiteX21" fmla="*/ 778213 w 2480553"/>
              <a:gd name="connsiteY21" fmla="*/ 612843 h 622570"/>
              <a:gd name="connsiteX22" fmla="*/ 1196502 w 2480553"/>
              <a:gd name="connsiteY22" fmla="*/ 622570 h 622570"/>
              <a:gd name="connsiteX23" fmla="*/ 1857983 w 2480553"/>
              <a:gd name="connsiteY23" fmla="*/ 612843 h 622570"/>
              <a:gd name="connsiteX24" fmla="*/ 1955259 w 2480553"/>
              <a:gd name="connsiteY24" fmla="*/ 603115 h 622570"/>
              <a:gd name="connsiteX25" fmla="*/ 1984442 w 2480553"/>
              <a:gd name="connsiteY25" fmla="*/ 593387 h 622570"/>
              <a:gd name="connsiteX26" fmla="*/ 2033081 w 2480553"/>
              <a:gd name="connsiteY26" fmla="*/ 583660 h 622570"/>
              <a:gd name="connsiteX27" fmla="*/ 2081719 w 2480553"/>
              <a:gd name="connsiteY27" fmla="*/ 564204 h 622570"/>
              <a:gd name="connsiteX28" fmla="*/ 2178996 w 2480553"/>
              <a:gd name="connsiteY28" fmla="*/ 544749 h 622570"/>
              <a:gd name="connsiteX29" fmla="*/ 2266545 w 2480553"/>
              <a:gd name="connsiteY29" fmla="*/ 525294 h 622570"/>
              <a:gd name="connsiteX30" fmla="*/ 2344366 w 2480553"/>
              <a:gd name="connsiteY30" fmla="*/ 476655 h 622570"/>
              <a:gd name="connsiteX31" fmla="*/ 2373549 w 2480553"/>
              <a:gd name="connsiteY31" fmla="*/ 447472 h 622570"/>
              <a:gd name="connsiteX32" fmla="*/ 2412459 w 2480553"/>
              <a:gd name="connsiteY32" fmla="*/ 418289 h 622570"/>
              <a:gd name="connsiteX33" fmla="*/ 2451370 w 2480553"/>
              <a:gd name="connsiteY33" fmla="*/ 359923 h 622570"/>
              <a:gd name="connsiteX34" fmla="*/ 2480553 w 2480553"/>
              <a:gd name="connsiteY34" fmla="*/ 301557 h 622570"/>
              <a:gd name="connsiteX35" fmla="*/ 2470825 w 2480553"/>
              <a:gd name="connsiteY35" fmla="*/ 262647 h 622570"/>
              <a:gd name="connsiteX36" fmla="*/ 2412459 w 2480553"/>
              <a:gd name="connsiteY36" fmla="*/ 204281 h 622570"/>
              <a:gd name="connsiteX37" fmla="*/ 2383276 w 2480553"/>
              <a:gd name="connsiteY37" fmla="*/ 194553 h 622570"/>
              <a:gd name="connsiteX38" fmla="*/ 2344366 w 2480553"/>
              <a:gd name="connsiteY38" fmla="*/ 175098 h 622570"/>
              <a:gd name="connsiteX39" fmla="*/ 2247089 w 2480553"/>
              <a:gd name="connsiteY39" fmla="*/ 136187 h 622570"/>
              <a:gd name="connsiteX40" fmla="*/ 2188723 w 2480553"/>
              <a:gd name="connsiteY40" fmla="*/ 126460 h 622570"/>
              <a:gd name="connsiteX41" fmla="*/ 2110902 w 2480553"/>
              <a:gd name="connsiteY41" fmla="*/ 107004 h 622570"/>
              <a:gd name="connsiteX42" fmla="*/ 1692613 w 2480553"/>
              <a:gd name="connsiteY42" fmla="*/ 97277 h 622570"/>
              <a:gd name="connsiteX43" fmla="*/ 1439693 w 2480553"/>
              <a:gd name="connsiteY43" fmla="*/ 107004 h 622570"/>
              <a:gd name="connsiteX44" fmla="*/ 1147864 w 2480553"/>
              <a:gd name="connsiteY44" fmla="*/ 97277 h 622570"/>
              <a:gd name="connsiteX45" fmla="*/ 1070042 w 2480553"/>
              <a:gd name="connsiteY45" fmla="*/ 97277 h 6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80553" h="622570">
                <a:moveTo>
                  <a:pt x="1186774" y="0"/>
                </a:moveTo>
                <a:cubicBezTo>
                  <a:pt x="1014786" y="28666"/>
                  <a:pt x="1229324" y="0"/>
                  <a:pt x="1079770" y="0"/>
                </a:cubicBezTo>
                <a:cubicBezTo>
                  <a:pt x="1024551" y="0"/>
                  <a:pt x="969534" y="6665"/>
                  <a:pt x="914400" y="9728"/>
                </a:cubicBezTo>
                <a:lnTo>
                  <a:pt x="729574" y="19455"/>
                </a:lnTo>
                <a:cubicBezTo>
                  <a:pt x="636424" y="25879"/>
                  <a:pt x="611932" y="32577"/>
                  <a:pt x="515566" y="48638"/>
                </a:cubicBezTo>
                <a:cubicBezTo>
                  <a:pt x="496111" y="51881"/>
                  <a:pt x="475911" y="52129"/>
                  <a:pt x="457200" y="58366"/>
                </a:cubicBezTo>
                <a:cubicBezTo>
                  <a:pt x="431387" y="66971"/>
                  <a:pt x="417033" y="72585"/>
                  <a:pt x="389106" y="77821"/>
                </a:cubicBezTo>
                <a:cubicBezTo>
                  <a:pt x="373476" y="80752"/>
                  <a:pt x="224236" y="101891"/>
                  <a:pt x="194553" y="116732"/>
                </a:cubicBezTo>
                <a:cubicBezTo>
                  <a:pt x="170762" y="128627"/>
                  <a:pt x="147086" y="138453"/>
                  <a:pt x="126459" y="155643"/>
                </a:cubicBezTo>
                <a:cubicBezTo>
                  <a:pt x="115891" y="164450"/>
                  <a:pt x="107844" y="176019"/>
                  <a:pt x="97276" y="184826"/>
                </a:cubicBezTo>
                <a:cubicBezTo>
                  <a:pt x="88295" y="192310"/>
                  <a:pt x="77074" y="196797"/>
                  <a:pt x="68093" y="204281"/>
                </a:cubicBezTo>
                <a:cubicBezTo>
                  <a:pt x="49652" y="219648"/>
                  <a:pt x="30387" y="240784"/>
                  <a:pt x="19455" y="262647"/>
                </a:cubicBezTo>
                <a:cubicBezTo>
                  <a:pt x="12476" y="276606"/>
                  <a:pt x="3118" y="318268"/>
                  <a:pt x="0" y="330740"/>
                </a:cubicBezTo>
                <a:cubicBezTo>
                  <a:pt x="413" y="334043"/>
                  <a:pt x="5612" y="416980"/>
                  <a:pt x="19455" y="437745"/>
                </a:cubicBezTo>
                <a:cubicBezTo>
                  <a:pt x="29101" y="452214"/>
                  <a:pt x="60820" y="478827"/>
                  <a:pt x="77821" y="486383"/>
                </a:cubicBezTo>
                <a:cubicBezTo>
                  <a:pt x="96561" y="494712"/>
                  <a:pt x="118602" y="495287"/>
                  <a:pt x="136187" y="505838"/>
                </a:cubicBezTo>
                <a:cubicBezTo>
                  <a:pt x="152400" y="515566"/>
                  <a:pt x="167548" y="527342"/>
                  <a:pt x="184825" y="535021"/>
                </a:cubicBezTo>
                <a:cubicBezTo>
                  <a:pt x="196686" y="540293"/>
                  <a:pt x="263914" y="552597"/>
                  <a:pt x="272374" y="554477"/>
                </a:cubicBezTo>
                <a:cubicBezTo>
                  <a:pt x="285425" y="557377"/>
                  <a:pt x="298212" y="561403"/>
                  <a:pt x="311285" y="564204"/>
                </a:cubicBezTo>
                <a:cubicBezTo>
                  <a:pt x="358522" y="574326"/>
                  <a:pt x="426111" y="588573"/>
                  <a:pt x="476655" y="593387"/>
                </a:cubicBezTo>
                <a:cubicBezTo>
                  <a:pt x="521961" y="597702"/>
                  <a:pt x="567425" y="600185"/>
                  <a:pt x="612842" y="603115"/>
                </a:cubicBezTo>
                <a:cubicBezTo>
                  <a:pt x="667946" y="606670"/>
                  <a:pt x="723025" y="611003"/>
                  <a:pt x="778213" y="612843"/>
                </a:cubicBezTo>
                <a:cubicBezTo>
                  <a:pt x="917603" y="617489"/>
                  <a:pt x="1057072" y="619328"/>
                  <a:pt x="1196502" y="622570"/>
                </a:cubicBezTo>
                <a:lnTo>
                  <a:pt x="1857983" y="612843"/>
                </a:lnTo>
                <a:cubicBezTo>
                  <a:pt x="1890559" y="612008"/>
                  <a:pt x="1923051" y="608070"/>
                  <a:pt x="1955259" y="603115"/>
                </a:cubicBezTo>
                <a:cubicBezTo>
                  <a:pt x="1965394" y="601556"/>
                  <a:pt x="1974494" y="595874"/>
                  <a:pt x="1984442" y="593387"/>
                </a:cubicBezTo>
                <a:cubicBezTo>
                  <a:pt x="2000482" y="589377"/>
                  <a:pt x="2016868" y="586902"/>
                  <a:pt x="2033081" y="583660"/>
                </a:cubicBezTo>
                <a:cubicBezTo>
                  <a:pt x="2049294" y="577175"/>
                  <a:pt x="2065153" y="569726"/>
                  <a:pt x="2081719" y="564204"/>
                </a:cubicBezTo>
                <a:cubicBezTo>
                  <a:pt x="2112682" y="553883"/>
                  <a:pt x="2147398" y="550494"/>
                  <a:pt x="2178996" y="544749"/>
                </a:cubicBezTo>
                <a:cubicBezTo>
                  <a:pt x="2224270" y="536517"/>
                  <a:pt x="2224915" y="535701"/>
                  <a:pt x="2266545" y="525294"/>
                </a:cubicBezTo>
                <a:cubicBezTo>
                  <a:pt x="2306401" y="505365"/>
                  <a:pt x="2309009" y="506961"/>
                  <a:pt x="2344366" y="476655"/>
                </a:cubicBezTo>
                <a:cubicBezTo>
                  <a:pt x="2354811" y="467702"/>
                  <a:pt x="2363104" y="456425"/>
                  <a:pt x="2373549" y="447472"/>
                </a:cubicBezTo>
                <a:cubicBezTo>
                  <a:pt x="2385858" y="436921"/>
                  <a:pt x="2401688" y="430406"/>
                  <a:pt x="2412459" y="418289"/>
                </a:cubicBezTo>
                <a:cubicBezTo>
                  <a:pt x="2427993" y="400813"/>
                  <a:pt x="2438400" y="379378"/>
                  <a:pt x="2451370" y="359923"/>
                </a:cubicBezTo>
                <a:cubicBezTo>
                  <a:pt x="2476512" y="322209"/>
                  <a:pt x="2467128" y="341830"/>
                  <a:pt x="2480553" y="301557"/>
                </a:cubicBezTo>
                <a:cubicBezTo>
                  <a:pt x="2477310" y="288587"/>
                  <a:pt x="2476091" y="274935"/>
                  <a:pt x="2470825" y="262647"/>
                </a:cubicBezTo>
                <a:cubicBezTo>
                  <a:pt x="2459359" y="235893"/>
                  <a:pt x="2437173" y="218403"/>
                  <a:pt x="2412459" y="204281"/>
                </a:cubicBezTo>
                <a:cubicBezTo>
                  <a:pt x="2403556" y="199194"/>
                  <a:pt x="2392701" y="198592"/>
                  <a:pt x="2383276" y="194553"/>
                </a:cubicBezTo>
                <a:cubicBezTo>
                  <a:pt x="2369948" y="188841"/>
                  <a:pt x="2357694" y="180810"/>
                  <a:pt x="2344366" y="175098"/>
                </a:cubicBezTo>
                <a:cubicBezTo>
                  <a:pt x="2312266" y="161341"/>
                  <a:pt x="2281537" y="141928"/>
                  <a:pt x="2247089" y="136187"/>
                </a:cubicBezTo>
                <a:cubicBezTo>
                  <a:pt x="2227634" y="132945"/>
                  <a:pt x="2208009" y="130593"/>
                  <a:pt x="2188723" y="126460"/>
                </a:cubicBezTo>
                <a:cubicBezTo>
                  <a:pt x="2162578" y="120857"/>
                  <a:pt x="2137634" y="107626"/>
                  <a:pt x="2110902" y="107004"/>
                </a:cubicBezTo>
                <a:lnTo>
                  <a:pt x="1692613" y="97277"/>
                </a:lnTo>
                <a:cubicBezTo>
                  <a:pt x="1608306" y="100519"/>
                  <a:pt x="1524062" y="107004"/>
                  <a:pt x="1439693" y="107004"/>
                </a:cubicBezTo>
                <a:cubicBezTo>
                  <a:pt x="1342363" y="107004"/>
                  <a:pt x="1245161" y="99837"/>
                  <a:pt x="1147864" y="97277"/>
                </a:cubicBezTo>
                <a:cubicBezTo>
                  <a:pt x="1121932" y="96595"/>
                  <a:pt x="1095983" y="97277"/>
                  <a:pt x="1070042" y="97277"/>
                </a:cubicBezTo>
              </a:path>
            </a:pathLst>
          </a:custGeom>
          <a:noFill/>
          <a:ln w="3492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endParaRPr>
          </a:p>
        </p:txBody>
      </p:sp>
      <p:sp>
        <p:nvSpPr>
          <p:cNvPr id="10" name="Freeform 9">
            <a:extLst>
              <a:ext uri="{FF2B5EF4-FFF2-40B4-BE49-F238E27FC236}">
                <a16:creationId xmlns:a16="http://schemas.microsoft.com/office/drawing/2014/main" id="{2A9D39A2-4AB3-A648-8E14-861D4422F7AB}"/>
              </a:ext>
            </a:extLst>
          </p:cNvPr>
          <p:cNvSpPr/>
          <p:nvPr/>
        </p:nvSpPr>
        <p:spPr>
          <a:xfrm>
            <a:off x="8173276" y="4440325"/>
            <a:ext cx="1057188" cy="315352"/>
          </a:xfrm>
          <a:custGeom>
            <a:avLst/>
            <a:gdLst>
              <a:gd name="connsiteX0" fmla="*/ 1186774 w 2480553"/>
              <a:gd name="connsiteY0" fmla="*/ 0 h 622570"/>
              <a:gd name="connsiteX1" fmla="*/ 1079770 w 2480553"/>
              <a:gd name="connsiteY1" fmla="*/ 0 h 622570"/>
              <a:gd name="connsiteX2" fmla="*/ 914400 w 2480553"/>
              <a:gd name="connsiteY2" fmla="*/ 9728 h 622570"/>
              <a:gd name="connsiteX3" fmla="*/ 729574 w 2480553"/>
              <a:gd name="connsiteY3" fmla="*/ 19455 h 622570"/>
              <a:gd name="connsiteX4" fmla="*/ 515566 w 2480553"/>
              <a:gd name="connsiteY4" fmla="*/ 48638 h 622570"/>
              <a:gd name="connsiteX5" fmla="*/ 457200 w 2480553"/>
              <a:gd name="connsiteY5" fmla="*/ 58366 h 622570"/>
              <a:gd name="connsiteX6" fmla="*/ 389106 w 2480553"/>
              <a:gd name="connsiteY6" fmla="*/ 77821 h 622570"/>
              <a:gd name="connsiteX7" fmla="*/ 194553 w 2480553"/>
              <a:gd name="connsiteY7" fmla="*/ 116732 h 622570"/>
              <a:gd name="connsiteX8" fmla="*/ 126459 w 2480553"/>
              <a:gd name="connsiteY8" fmla="*/ 155643 h 622570"/>
              <a:gd name="connsiteX9" fmla="*/ 97276 w 2480553"/>
              <a:gd name="connsiteY9" fmla="*/ 184826 h 622570"/>
              <a:gd name="connsiteX10" fmla="*/ 68093 w 2480553"/>
              <a:gd name="connsiteY10" fmla="*/ 204281 h 622570"/>
              <a:gd name="connsiteX11" fmla="*/ 19455 w 2480553"/>
              <a:gd name="connsiteY11" fmla="*/ 262647 h 622570"/>
              <a:gd name="connsiteX12" fmla="*/ 0 w 2480553"/>
              <a:gd name="connsiteY12" fmla="*/ 330740 h 622570"/>
              <a:gd name="connsiteX13" fmla="*/ 19455 w 2480553"/>
              <a:gd name="connsiteY13" fmla="*/ 437745 h 622570"/>
              <a:gd name="connsiteX14" fmla="*/ 77821 w 2480553"/>
              <a:gd name="connsiteY14" fmla="*/ 486383 h 622570"/>
              <a:gd name="connsiteX15" fmla="*/ 136187 w 2480553"/>
              <a:gd name="connsiteY15" fmla="*/ 505838 h 622570"/>
              <a:gd name="connsiteX16" fmla="*/ 184825 w 2480553"/>
              <a:gd name="connsiteY16" fmla="*/ 535021 h 622570"/>
              <a:gd name="connsiteX17" fmla="*/ 272374 w 2480553"/>
              <a:gd name="connsiteY17" fmla="*/ 554477 h 622570"/>
              <a:gd name="connsiteX18" fmla="*/ 311285 w 2480553"/>
              <a:gd name="connsiteY18" fmla="*/ 564204 h 622570"/>
              <a:gd name="connsiteX19" fmla="*/ 476655 w 2480553"/>
              <a:gd name="connsiteY19" fmla="*/ 593387 h 622570"/>
              <a:gd name="connsiteX20" fmla="*/ 612842 w 2480553"/>
              <a:gd name="connsiteY20" fmla="*/ 603115 h 622570"/>
              <a:gd name="connsiteX21" fmla="*/ 778213 w 2480553"/>
              <a:gd name="connsiteY21" fmla="*/ 612843 h 622570"/>
              <a:gd name="connsiteX22" fmla="*/ 1196502 w 2480553"/>
              <a:gd name="connsiteY22" fmla="*/ 622570 h 622570"/>
              <a:gd name="connsiteX23" fmla="*/ 1857983 w 2480553"/>
              <a:gd name="connsiteY23" fmla="*/ 612843 h 622570"/>
              <a:gd name="connsiteX24" fmla="*/ 1955259 w 2480553"/>
              <a:gd name="connsiteY24" fmla="*/ 603115 h 622570"/>
              <a:gd name="connsiteX25" fmla="*/ 1984442 w 2480553"/>
              <a:gd name="connsiteY25" fmla="*/ 593387 h 622570"/>
              <a:gd name="connsiteX26" fmla="*/ 2033081 w 2480553"/>
              <a:gd name="connsiteY26" fmla="*/ 583660 h 622570"/>
              <a:gd name="connsiteX27" fmla="*/ 2081719 w 2480553"/>
              <a:gd name="connsiteY27" fmla="*/ 564204 h 622570"/>
              <a:gd name="connsiteX28" fmla="*/ 2178996 w 2480553"/>
              <a:gd name="connsiteY28" fmla="*/ 544749 h 622570"/>
              <a:gd name="connsiteX29" fmla="*/ 2266545 w 2480553"/>
              <a:gd name="connsiteY29" fmla="*/ 525294 h 622570"/>
              <a:gd name="connsiteX30" fmla="*/ 2344366 w 2480553"/>
              <a:gd name="connsiteY30" fmla="*/ 476655 h 622570"/>
              <a:gd name="connsiteX31" fmla="*/ 2373549 w 2480553"/>
              <a:gd name="connsiteY31" fmla="*/ 447472 h 622570"/>
              <a:gd name="connsiteX32" fmla="*/ 2412459 w 2480553"/>
              <a:gd name="connsiteY32" fmla="*/ 418289 h 622570"/>
              <a:gd name="connsiteX33" fmla="*/ 2451370 w 2480553"/>
              <a:gd name="connsiteY33" fmla="*/ 359923 h 622570"/>
              <a:gd name="connsiteX34" fmla="*/ 2480553 w 2480553"/>
              <a:gd name="connsiteY34" fmla="*/ 301557 h 622570"/>
              <a:gd name="connsiteX35" fmla="*/ 2470825 w 2480553"/>
              <a:gd name="connsiteY35" fmla="*/ 262647 h 622570"/>
              <a:gd name="connsiteX36" fmla="*/ 2412459 w 2480553"/>
              <a:gd name="connsiteY36" fmla="*/ 204281 h 622570"/>
              <a:gd name="connsiteX37" fmla="*/ 2383276 w 2480553"/>
              <a:gd name="connsiteY37" fmla="*/ 194553 h 622570"/>
              <a:gd name="connsiteX38" fmla="*/ 2344366 w 2480553"/>
              <a:gd name="connsiteY38" fmla="*/ 175098 h 622570"/>
              <a:gd name="connsiteX39" fmla="*/ 2247089 w 2480553"/>
              <a:gd name="connsiteY39" fmla="*/ 136187 h 622570"/>
              <a:gd name="connsiteX40" fmla="*/ 2188723 w 2480553"/>
              <a:gd name="connsiteY40" fmla="*/ 126460 h 622570"/>
              <a:gd name="connsiteX41" fmla="*/ 2110902 w 2480553"/>
              <a:gd name="connsiteY41" fmla="*/ 107004 h 622570"/>
              <a:gd name="connsiteX42" fmla="*/ 1692613 w 2480553"/>
              <a:gd name="connsiteY42" fmla="*/ 97277 h 622570"/>
              <a:gd name="connsiteX43" fmla="*/ 1439693 w 2480553"/>
              <a:gd name="connsiteY43" fmla="*/ 107004 h 622570"/>
              <a:gd name="connsiteX44" fmla="*/ 1147864 w 2480553"/>
              <a:gd name="connsiteY44" fmla="*/ 97277 h 622570"/>
              <a:gd name="connsiteX45" fmla="*/ 1070042 w 2480553"/>
              <a:gd name="connsiteY45" fmla="*/ 97277 h 6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80553" h="622570">
                <a:moveTo>
                  <a:pt x="1186774" y="0"/>
                </a:moveTo>
                <a:cubicBezTo>
                  <a:pt x="1014786" y="28666"/>
                  <a:pt x="1229324" y="0"/>
                  <a:pt x="1079770" y="0"/>
                </a:cubicBezTo>
                <a:cubicBezTo>
                  <a:pt x="1024551" y="0"/>
                  <a:pt x="969534" y="6665"/>
                  <a:pt x="914400" y="9728"/>
                </a:cubicBezTo>
                <a:lnTo>
                  <a:pt x="729574" y="19455"/>
                </a:lnTo>
                <a:cubicBezTo>
                  <a:pt x="636424" y="25879"/>
                  <a:pt x="611932" y="32577"/>
                  <a:pt x="515566" y="48638"/>
                </a:cubicBezTo>
                <a:cubicBezTo>
                  <a:pt x="496111" y="51881"/>
                  <a:pt x="475911" y="52129"/>
                  <a:pt x="457200" y="58366"/>
                </a:cubicBezTo>
                <a:cubicBezTo>
                  <a:pt x="431387" y="66971"/>
                  <a:pt x="417033" y="72585"/>
                  <a:pt x="389106" y="77821"/>
                </a:cubicBezTo>
                <a:cubicBezTo>
                  <a:pt x="373476" y="80752"/>
                  <a:pt x="224236" y="101891"/>
                  <a:pt x="194553" y="116732"/>
                </a:cubicBezTo>
                <a:cubicBezTo>
                  <a:pt x="170762" y="128627"/>
                  <a:pt x="147086" y="138453"/>
                  <a:pt x="126459" y="155643"/>
                </a:cubicBezTo>
                <a:cubicBezTo>
                  <a:pt x="115891" y="164450"/>
                  <a:pt x="107844" y="176019"/>
                  <a:pt x="97276" y="184826"/>
                </a:cubicBezTo>
                <a:cubicBezTo>
                  <a:pt x="88295" y="192310"/>
                  <a:pt x="77074" y="196797"/>
                  <a:pt x="68093" y="204281"/>
                </a:cubicBezTo>
                <a:cubicBezTo>
                  <a:pt x="49652" y="219648"/>
                  <a:pt x="30387" y="240784"/>
                  <a:pt x="19455" y="262647"/>
                </a:cubicBezTo>
                <a:cubicBezTo>
                  <a:pt x="12476" y="276606"/>
                  <a:pt x="3118" y="318268"/>
                  <a:pt x="0" y="330740"/>
                </a:cubicBezTo>
                <a:cubicBezTo>
                  <a:pt x="413" y="334043"/>
                  <a:pt x="5612" y="416980"/>
                  <a:pt x="19455" y="437745"/>
                </a:cubicBezTo>
                <a:cubicBezTo>
                  <a:pt x="29101" y="452214"/>
                  <a:pt x="60820" y="478827"/>
                  <a:pt x="77821" y="486383"/>
                </a:cubicBezTo>
                <a:cubicBezTo>
                  <a:pt x="96561" y="494712"/>
                  <a:pt x="118602" y="495287"/>
                  <a:pt x="136187" y="505838"/>
                </a:cubicBezTo>
                <a:cubicBezTo>
                  <a:pt x="152400" y="515566"/>
                  <a:pt x="167548" y="527342"/>
                  <a:pt x="184825" y="535021"/>
                </a:cubicBezTo>
                <a:cubicBezTo>
                  <a:pt x="196686" y="540293"/>
                  <a:pt x="263914" y="552597"/>
                  <a:pt x="272374" y="554477"/>
                </a:cubicBezTo>
                <a:cubicBezTo>
                  <a:pt x="285425" y="557377"/>
                  <a:pt x="298212" y="561403"/>
                  <a:pt x="311285" y="564204"/>
                </a:cubicBezTo>
                <a:cubicBezTo>
                  <a:pt x="358522" y="574326"/>
                  <a:pt x="426111" y="588573"/>
                  <a:pt x="476655" y="593387"/>
                </a:cubicBezTo>
                <a:cubicBezTo>
                  <a:pt x="521961" y="597702"/>
                  <a:pt x="567425" y="600185"/>
                  <a:pt x="612842" y="603115"/>
                </a:cubicBezTo>
                <a:cubicBezTo>
                  <a:pt x="667946" y="606670"/>
                  <a:pt x="723025" y="611003"/>
                  <a:pt x="778213" y="612843"/>
                </a:cubicBezTo>
                <a:cubicBezTo>
                  <a:pt x="917603" y="617489"/>
                  <a:pt x="1057072" y="619328"/>
                  <a:pt x="1196502" y="622570"/>
                </a:cubicBezTo>
                <a:lnTo>
                  <a:pt x="1857983" y="612843"/>
                </a:lnTo>
                <a:cubicBezTo>
                  <a:pt x="1890559" y="612008"/>
                  <a:pt x="1923051" y="608070"/>
                  <a:pt x="1955259" y="603115"/>
                </a:cubicBezTo>
                <a:cubicBezTo>
                  <a:pt x="1965394" y="601556"/>
                  <a:pt x="1974494" y="595874"/>
                  <a:pt x="1984442" y="593387"/>
                </a:cubicBezTo>
                <a:cubicBezTo>
                  <a:pt x="2000482" y="589377"/>
                  <a:pt x="2016868" y="586902"/>
                  <a:pt x="2033081" y="583660"/>
                </a:cubicBezTo>
                <a:cubicBezTo>
                  <a:pt x="2049294" y="577175"/>
                  <a:pt x="2065153" y="569726"/>
                  <a:pt x="2081719" y="564204"/>
                </a:cubicBezTo>
                <a:cubicBezTo>
                  <a:pt x="2112682" y="553883"/>
                  <a:pt x="2147398" y="550494"/>
                  <a:pt x="2178996" y="544749"/>
                </a:cubicBezTo>
                <a:cubicBezTo>
                  <a:pt x="2224270" y="536517"/>
                  <a:pt x="2224915" y="535701"/>
                  <a:pt x="2266545" y="525294"/>
                </a:cubicBezTo>
                <a:cubicBezTo>
                  <a:pt x="2306401" y="505365"/>
                  <a:pt x="2309009" y="506961"/>
                  <a:pt x="2344366" y="476655"/>
                </a:cubicBezTo>
                <a:cubicBezTo>
                  <a:pt x="2354811" y="467702"/>
                  <a:pt x="2363104" y="456425"/>
                  <a:pt x="2373549" y="447472"/>
                </a:cubicBezTo>
                <a:cubicBezTo>
                  <a:pt x="2385858" y="436921"/>
                  <a:pt x="2401688" y="430406"/>
                  <a:pt x="2412459" y="418289"/>
                </a:cubicBezTo>
                <a:cubicBezTo>
                  <a:pt x="2427993" y="400813"/>
                  <a:pt x="2438400" y="379378"/>
                  <a:pt x="2451370" y="359923"/>
                </a:cubicBezTo>
                <a:cubicBezTo>
                  <a:pt x="2476512" y="322209"/>
                  <a:pt x="2467128" y="341830"/>
                  <a:pt x="2480553" y="301557"/>
                </a:cubicBezTo>
                <a:cubicBezTo>
                  <a:pt x="2477310" y="288587"/>
                  <a:pt x="2476091" y="274935"/>
                  <a:pt x="2470825" y="262647"/>
                </a:cubicBezTo>
                <a:cubicBezTo>
                  <a:pt x="2459359" y="235893"/>
                  <a:pt x="2437173" y="218403"/>
                  <a:pt x="2412459" y="204281"/>
                </a:cubicBezTo>
                <a:cubicBezTo>
                  <a:pt x="2403556" y="199194"/>
                  <a:pt x="2392701" y="198592"/>
                  <a:pt x="2383276" y="194553"/>
                </a:cubicBezTo>
                <a:cubicBezTo>
                  <a:pt x="2369948" y="188841"/>
                  <a:pt x="2357694" y="180810"/>
                  <a:pt x="2344366" y="175098"/>
                </a:cubicBezTo>
                <a:cubicBezTo>
                  <a:pt x="2312266" y="161341"/>
                  <a:pt x="2281537" y="141928"/>
                  <a:pt x="2247089" y="136187"/>
                </a:cubicBezTo>
                <a:cubicBezTo>
                  <a:pt x="2227634" y="132945"/>
                  <a:pt x="2208009" y="130593"/>
                  <a:pt x="2188723" y="126460"/>
                </a:cubicBezTo>
                <a:cubicBezTo>
                  <a:pt x="2162578" y="120857"/>
                  <a:pt x="2137634" y="107626"/>
                  <a:pt x="2110902" y="107004"/>
                </a:cubicBezTo>
                <a:lnTo>
                  <a:pt x="1692613" y="97277"/>
                </a:lnTo>
                <a:cubicBezTo>
                  <a:pt x="1608306" y="100519"/>
                  <a:pt x="1524062" y="107004"/>
                  <a:pt x="1439693" y="107004"/>
                </a:cubicBezTo>
                <a:cubicBezTo>
                  <a:pt x="1342363" y="107004"/>
                  <a:pt x="1245161" y="99837"/>
                  <a:pt x="1147864" y="97277"/>
                </a:cubicBezTo>
                <a:cubicBezTo>
                  <a:pt x="1121932" y="96595"/>
                  <a:pt x="1095983" y="97277"/>
                  <a:pt x="1070042" y="97277"/>
                </a:cubicBezTo>
              </a:path>
            </a:pathLst>
          </a:custGeom>
          <a:noFill/>
          <a:ln w="317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12" name="Graphic 11" descr="RightPointingBackhandIndex">
            <a:extLst>
              <a:ext uri="{FF2B5EF4-FFF2-40B4-BE49-F238E27FC236}">
                <a16:creationId xmlns:a16="http://schemas.microsoft.com/office/drawing/2014/main" id="{92EAA072-1A1E-C341-9E01-1DF256A8D2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44347" y="4520112"/>
            <a:ext cx="240196" cy="240196"/>
          </a:xfrm>
          <a:prstGeom prst="rect">
            <a:avLst/>
          </a:prstGeom>
        </p:spPr>
      </p:pic>
      <p:pic>
        <p:nvPicPr>
          <p:cNvPr id="13" name="Graphic 12" descr="RightPointingBackhandIndex">
            <a:extLst>
              <a:ext uri="{FF2B5EF4-FFF2-40B4-BE49-F238E27FC236}">
                <a16:creationId xmlns:a16="http://schemas.microsoft.com/office/drawing/2014/main" id="{DD93F897-5D92-CC47-B67E-0C68B2FB95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44347" y="4723872"/>
            <a:ext cx="240196" cy="240196"/>
          </a:xfrm>
          <a:prstGeom prst="rect">
            <a:avLst/>
          </a:prstGeom>
        </p:spPr>
      </p:pic>
      <p:pic>
        <p:nvPicPr>
          <p:cNvPr id="14" name="Graphic 13" descr="RightPointingBackhandIndex">
            <a:extLst>
              <a:ext uri="{FF2B5EF4-FFF2-40B4-BE49-F238E27FC236}">
                <a16:creationId xmlns:a16="http://schemas.microsoft.com/office/drawing/2014/main" id="{FCB67CB7-A617-8643-A4CD-64429CC32B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44347" y="4916874"/>
            <a:ext cx="240196" cy="240196"/>
          </a:xfrm>
          <a:prstGeom prst="rect">
            <a:avLst/>
          </a:prstGeom>
        </p:spPr>
      </p:pic>
      <p:pic>
        <p:nvPicPr>
          <p:cNvPr id="15" name="Graphic 14" descr="RightPointingBackhandIndex">
            <a:extLst>
              <a:ext uri="{FF2B5EF4-FFF2-40B4-BE49-F238E27FC236}">
                <a16:creationId xmlns:a16="http://schemas.microsoft.com/office/drawing/2014/main" id="{28883D7E-BB21-2249-BD05-421F5D297E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47885" y="4916874"/>
            <a:ext cx="240196" cy="240196"/>
          </a:xfrm>
          <a:prstGeom prst="rect">
            <a:avLst/>
          </a:prstGeom>
        </p:spPr>
      </p:pic>
    </p:spTree>
    <p:extLst>
      <p:ext uri="{BB962C8B-B14F-4D97-AF65-F5344CB8AC3E}">
        <p14:creationId xmlns:p14="http://schemas.microsoft.com/office/powerpoint/2010/main" val="17510494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heel(1)">
                                      <p:cBhvr>
                                        <p:cTn id="33"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16DBE962-753A-C140-97D4-385B2CC78BBF}"/>
              </a:ext>
            </a:extLst>
          </p:cNvPr>
          <p:cNvSpPr>
            <a:spLocks noGrp="1"/>
          </p:cNvSpPr>
          <p:nvPr>
            <p:ph type="title"/>
          </p:nvPr>
        </p:nvSpPr>
        <p:spPr>
          <a:xfrm>
            <a:off x="637907" y="750407"/>
            <a:ext cx="10515600" cy="849787"/>
          </a:xfrm>
        </p:spPr>
        <p:txBody>
          <a:bodyPr/>
          <a:lstStyle/>
          <a:p>
            <a:r>
              <a:rPr lang="en-US" b="1" dirty="0">
                <a:solidFill>
                  <a:srgbClr val="FF0000"/>
                </a:solidFill>
                <a:latin typeface="Adobe Garamond Pro" panose="02020502060506020403" pitchFamily="18" charset="77"/>
              </a:rPr>
              <a:t>The Bias Rating</a:t>
            </a:r>
          </a:p>
        </p:txBody>
      </p:sp>
      <p:sp>
        <p:nvSpPr>
          <p:cNvPr id="22" name="Content Placeholder 2">
            <a:extLst>
              <a:ext uri="{FF2B5EF4-FFF2-40B4-BE49-F238E27FC236}">
                <a16:creationId xmlns:a16="http://schemas.microsoft.com/office/drawing/2014/main" id="{F638C25F-C326-C94E-B328-418E2AE48E34}"/>
              </a:ext>
            </a:extLst>
          </p:cNvPr>
          <p:cNvSpPr>
            <a:spLocks noGrp="1"/>
          </p:cNvSpPr>
          <p:nvPr>
            <p:ph idx="1"/>
          </p:nvPr>
        </p:nvSpPr>
        <p:spPr>
          <a:xfrm>
            <a:off x="637907" y="1641067"/>
            <a:ext cx="10876760" cy="5031195"/>
          </a:xfrm>
        </p:spPr>
        <p:txBody>
          <a:bodyPr>
            <a:normAutofit/>
          </a:bodyPr>
          <a:lstStyle/>
          <a:p>
            <a:pPr marL="0" indent="0">
              <a:lnSpc>
                <a:spcPct val="120000"/>
              </a:lnSpc>
              <a:spcBef>
                <a:spcPts val="1600"/>
              </a:spcBef>
              <a:buNone/>
            </a:pPr>
            <a:r>
              <a:rPr lang="en-US" sz="3900" b="1" dirty="0"/>
              <a:t>Liberal, Conservative or Neutral?</a:t>
            </a:r>
          </a:p>
          <a:p>
            <a:pPr marL="457200" lvl="1" indent="0">
              <a:lnSpc>
                <a:spcPct val="120000"/>
              </a:lnSpc>
              <a:spcBef>
                <a:spcPts val="1600"/>
              </a:spcBef>
              <a:buNone/>
            </a:pPr>
            <a:r>
              <a:rPr lang="en-US" sz="2800" b="1" dirty="0"/>
              <a:t>Extreme Left (Liberal) Views</a:t>
            </a:r>
          </a:p>
          <a:p>
            <a:pPr marL="457200" lvl="1" indent="0">
              <a:lnSpc>
                <a:spcPct val="120000"/>
              </a:lnSpc>
              <a:spcBef>
                <a:spcPts val="1600"/>
              </a:spcBef>
              <a:buNone/>
            </a:pPr>
            <a:r>
              <a:rPr lang="en-US" sz="2800" b="1" dirty="0"/>
              <a:t>Moderate Left (Liberal) Views</a:t>
            </a:r>
          </a:p>
          <a:p>
            <a:pPr marL="457200" lvl="1" indent="0">
              <a:lnSpc>
                <a:spcPct val="120000"/>
              </a:lnSpc>
              <a:spcBef>
                <a:spcPts val="1600"/>
              </a:spcBef>
              <a:buNone/>
            </a:pPr>
            <a:r>
              <a:rPr lang="en-US" sz="2800" b="1" dirty="0"/>
              <a:t>Centrist (Neutral) Views</a:t>
            </a:r>
          </a:p>
          <a:p>
            <a:pPr marL="457200" lvl="1" indent="0">
              <a:lnSpc>
                <a:spcPct val="120000"/>
              </a:lnSpc>
              <a:spcBef>
                <a:spcPts val="1600"/>
              </a:spcBef>
              <a:buNone/>
            </a:pPr>
            <a:r>
              <a:rPr lang="en-US" sz="2800" b="1" dirty="0"/>
              <a:t>Moderate Right (Conservative) Views</a:t>
            </a:r>
          </a:p>
          <a:p>
            <a:pPr marL="457200" lvl="1" indent="0">
              <a:lnSpc>
                <a:spcPct val="120000"/>
              </a:lnSpc>
              <a:spcBef>
                <a:spcPts val="1600"/>
              </a:spcBef>
              <a:buNone/>
            </a:pPr>
            <a:r>
              <a:rPr lang="en-US" sz="2800" b="1" dirty="0"/>
              <a:t>Extreme Right (Conservative) Views</a:t>
            </a:r>
          </a:p>
        </p:txBody>
      </p:sp>
      <p:cxnSp>
        <p:nvCxnSpPr>
          <p:cNvPr id="23" name="Straight Connector 22">
            <a:extLst>
              <a:ext uri="{FF2B5EF4-FFF2-40B4-BE49-F238E27FC236}">
                <a16:creationId xmlns:a16="http://schemas.microsoft.com/office/drawing/2014/main" id="{6702EAED-CDE1-3940-B1B8-1B17EC6B8CFD}"/>
              </a:ext>
            </a:extLst>
          </p:cNvPr>
          <p:cNvCxnSpPr>
            <a:cxnSpLocks/>
          </p:cNvCxnSpPr>
          <p:nvPr/>
        </p:nvCxnSpPr>
        <p:spPr>
          <a:xfrm>
            <a:off x="637907" y="1600194"/>
            <a:ext cx="1087676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24" name="Picture 23">
            <a:extLst>
              <a:ext uri="{FF2B5EF4-FFF2-40B4-BE49-F238E27FC236}">
                <a16:creationId xmlns:a16="http://schemas.microsoft.com/office/drawing/2014/main" id="{A50406AB-5452-FA4B-98ED-B1D98386E204}"/>
              </a:ext>
            </a:extLst>
          </p:cNvPr>
          <p:cNvPicPr>
            <a:picLocks noChangeAspect="1"/>
          </p:cNvPicPr>
          <p:nvPr/>
        </p:nvPicPr>
        <p:blipFill>
          <a:blip r:embed="rId3"/>
          <a:stretch>
            <a:fillRect/>
          </a:stretch>
        </p:blipFill>
        <p:spPr>
          <a:xfrm>
            <a:off x="7500938" y="2582206"/>
            <a:ext cx="3200400" cy="533399"/>
          </a:xfrm>
          <a:prstGeom prst="rect">
            <a:avLst/>
          </a:prstGeom>
        </p:spPr>
      </p:pic>
      <p:pic>
        <p:nvPicPr>
          <p:cNvPr id="25" name="Picture 24">
            <a:extLst>
              <a:ext uri="{FF2B5EF4-FFF2-40B4-BE49-F238E27FC236}">
                <a16:creationId xmlns:a16="http://schemas.microsoft.com/office/drawing/2014/main" id="{1E3B4597-02E8-3F4E-8C71-FF53AFF7D9E5}"/>
              </a:ext>
            </a:extLst>
          </p:cNvPr>
          <p:cNvPicPr>
            <a:picLocks noChangeAspect="1"/>
          </p:cNvPicPr>
          <p:nvPr/>
        </p:nvPicPr>
        <p:blipFill>
          <a:blip r:embed="rId4"/>
          <a:stretch>
            <a:fillRect/>
          </a:stretch>
        </p:blipFill>
        <p:spPr>
          <a:xfrm>
            <a:off x="7500938" y="3315614"/>
            <a:ext cx="3200400" cy="533399"/>
          </a:xfrm>
          <a:prstGeom prst="rect">
            <a:avLst/>
          </a:prstGeom>
        </p:spPr>
      </p:pic>
      <p:pic>
        <p:nvPicPr>
          <p:cNvPr id="26" name="Picture 25">
            <a:extLst>
              <a:ext uri="{FF2B5EF4-FFF2-40B4-BE49-F238E27FC236}">
                <a16:creationId xmlns:a16="http://schemas.microsoft.com/office/drawing/2014/main" id="{1882298C-3B27-3647-AD08-E4BA088ADF9A}"/>
              </a:ext>
            </a:extLst>
          </p:cNvPr>
          <p:cNvPicPr>
            <a:picLocks noChangeAspect="1"/>
          </p:cNvPicPr>
          <p:nvPr/>
        </p:nvPicPr>
        <p:blipFill>
          <a:blip r:embed="rId5"/>
          <a:stretch>
            <a:fillRect/>
          </a:stretch>
        </p:blipFill>
        <p:spPr>
          <a:xfrm>
            <a:off x="7500938" y="4049022"/>
            <a:ext cx="3200401" cy="533401"/>
          </a:xfrm>
          <a:prstGeom prst="rect">
            <a:avLst/>
          </a:prstGeom>
        </p:spPr>
      </p:pic>
      <p:pic>
        <p:nvPicPr>
          <p:cNvPr id="27" name="Picture 26">
            <a:extLst>
              <a:ext uri="{FF2B5EF4-FFF2-40B4-BE49-F238E27FC236}">
                <a16:creationId xmlns:a16="http://schemas.microsoft.com/office/drawing/2014/main" id="{B46515A0-F198-614C-9FF0-8984EE767D7D}"/>
              </a:ext>
            </a:extLst>
          </p:cNvPr>
          <p:cNvPicPr>
            <a:picLocks noChangeAspect="1"/>
          </p:cNvPicPr>
          <p:nvPr/>
        </p:nvPicPr>
        <p:blipFill>
          <a:blip r:embed="rId6"/>
          <a:stretch>
            <a:fillRect/>
          </a:stretch>
        </p:blipFill>
        <p:spPr>
          <a:xfrm>
            <a:off x="7500938" y="4782432"/>
            <a:ext cx="3200400" cy="533399"/>
          </a:xfrm>
          <a:prstGeom prst="rect">
            <a:avLst/>
          </a:prstGeom>
        </p:spPr>
      </p:pic>
      <p:pic>
        <p:nvPicPr>
          <p:cNvPr id="28" name="Picture 27">
            <a:extLst>
              <a:ext uri="{FF2B5EF4-FFF2-40B4-BE49-F238E27FC236}">
                <a16:creationId xmlns:a16="http://schemas.microsoft.com/office/drawing/2014/main" id="{4C385C47-0F8E-2C4D-B43E-8DDA1CAC6591}"/>
              </a:ext>
            </a:extLst>
          </p:cNvPr>
          <p:cNvPicPr>
            <a:picLocks noChangeAspect="1"/>
          </p:cNvPicPr>
          <p:nvPr/>
        </p:nvPicPr>
        <p:blipFill>
          <a:blip r:embed="rId7"/>
          <a:stretch>
            <a:fillRect/>
          </a:stretch>
        </p:blipFill>
        <p:spPr>
          <a:xfrm>
            <a:off x="7500938" y="5515840"/>
            <a:ext cx="3200400" cy="533399"/>
          </a:xfrm>
          <a:prstGeom prst="rect">
            <a:avLst/>
          </a:prstGeom>
        </p:spPr>
      </p:pic>
      <p:grpSp>
        <p:nvGrpSpPr>
          <p:cNvPr id="10" name="Group 9">
            <a:extLst>
              <a:ext uri="{FF2B5EF4-FFF2-40B4-BE49-F238E27FC236}">
                <a16:creationId xmlns:a16="http://schemas.microsoft.com/office/drawing/2014/main" id="{4D87B856-5028-844B-B9E1-854CBC961B3E}"/>
              </a:ext>
            </a:extLst>
          </p:cNvPr>
          <p:cNvGrpSpPr/>
          <p:nvPr/>
        </p:nvGrpSpPr>
        <p:grpSpPr>
          <a:xfrm>
            <a:off x="492647" y="91060"/>
            <a:ext cx="6492199" cy="4250062"/>
            <a:chOff x="276747" y="264788"/>
            <a:chExt cx="6492199" cy="4250062"/>
          </a:xfrm>
        </p:grpSpPr>
        <p:pic>
          <p:nvPicPr>
            <p:cNvPr id="5" name="Picture 4">
              <a:extLst>
                <a:ext uri="{FF2B5EF4-FFF2-40B4-BE49-F238E27FC236}">
                  <a16:creationId xmlns:a16="http://schemas.microsoft.com/office/drawing/2014/main" id="{AD2ED646-1B52-3A4F-A758-58622AA5A4F5}"/>
                </a:ext>
              </a:extLst>
            </p:cNvPr>
            <p:cNvPicPr>
              <a:picLocks noChangeAspect="1"/>
            </p:cNvPicPr>
            <p:nvPr/>
          </p:nvPicPr>
          <p:blipFill>
            <a:blip r:embed="rId8"/>
            <a:stretch>
              <a:fillRect/>
            </a:stretch>
          </p:blipFill>
          <p:spPr>
            <a:xfrm>
              <a:off x="666292" y="264788"/>
              <a:ext cx="6102654" cy="4250062"/>
            </a:xfrm>
            <a:prstGeom prst="rect">
              <a:avLst/>
            </a:prstGeom>
            <a:effectLst>
              <a:outerShdw blurRad="88900" dist="127000" dir="8100000" algn="tr" rotWithShape="0">
                <a:prstClr val="black">
                  <a:alpha val="20000"/>
                </a:prstClr>
              </a:outerShdw>
            </a:effectLst>
          </p:spPr>
        </p:pic>
        <p:grpSp>
          <p:nvGrpSpPr>
            <p:cNvPr id="6" name="Group 5">
              <a:extLst>
                <a:ext uri="{FF2B5EF4-FFF2-40B4-BE49-F238E27FC236}">
                  <a16:creationId xmlns:a16="http://schemas.microsoft.com/office/drawing/2014/main" id="{464584FF-5AE5-944C-ADCD-A45E0E17BCB7}"/>
                </a:ext>
              </a:extLst>
            </p:cNvPr>
            <p:cNvGrpSpPr/>
            <p:nvPr/>
          </p:nvGrpSpPr>
          <p:grpSpPr>
            <a:xfrm>
              <a:off x="276747" y="746911"/>
              <a:ext cx="2904781" cy="663166"/>
              <a:chOff x="38444" y="977900"/>
              <a:chExt cx="2904781" cy="663166"/>
            </a:xfrm>
            <a:effectLst>
              <a:outerShdw blurRad="50800" dist="38100" dir="5400000" algn="t" rotWithShape="0">
                <a:prstClr val="black">
                  <a:alpha val="40000"/>
                </a:prstClr>
              </a:outerShdw>
            </a:effectLst>
          </p:grpSpPr>
          <p:sp>
            <p:nvSpPr>
              <p:cNvPr id="4" name="Rectangle 3">
                <a:extLst>
                  <a:ext uri="{FF2B5EF4-FFF2-40B4-BE49-F238E27FC236}">
                    <a16:creationId xmlns:a16="http://schemas.microsoft.com/office/drawing/2014/main" id="{640B4EC4-D491-284B-842A-309C33153A04}"/>
                  </a:ext>
                </a:extLst>
              </p:cNvPr>
              <p:cNvSpPr/>
              <p:nvPr/>
            </p:nvSpPr>
            <p:spPr>
              <a:xfrm>
                <a:off x="38444" y="977900"/>
                <a:ext cx="2904781" cy="66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6525E0C-2E31-4C41-BB5E-8DF1956373ED}"/>
                  </a:ext>
                </a:extLst>
              </p:cNvPr>
              <p:cNvPicPr>
                <a:picLocks noChangeAspect="1"/>
              </p:cNvPicPr>
              <p:nvPr/>
            </p:nvPicPr>
            <p:blipFill>
              <a:blip r:embed="rId9"/>
              <a:stretch>
                <a:fillRect/>
              </a:stretch>
            </p:blipFill>
            <p:spPr>
              <a:xfrm>
                <a:off x="137528" y="1013358"/>
                <a:ext cx="2729042" cy="602308"/>
              </a:xfrm>
              <a:prstGeom prst="rect">
                <a:avLst/>
              </a:prstGeom>
            </p:spPr>
          </p:pic>
        </p:grpSp>
      </p:grpSp>
      <p:grpSp>
        <p:nvGrpSpPr>
          <p:cNvPr id="15" name="Group 14">
            <a:extLst>
              <a:ext uri="{FF2B5EF4-FFF2-40B4-BE49-F238E27FC236}">
                <a16:creationId xmlns:a16="http://schemas.microsoft.com/office/drawing/2014/main" id="{843A55BD-0AC8-9649-931A-0028C29C5B13}"/>
              </a:ext>
            </a:extLst>
          </p:cNvPr>
          <p:cNvGrpSpPr/>
          <p:nvPr/>
        </p:nvGrpSpPr>
        <p:grpSpPr>
          <a:xfrm>
            <a:off x="7011881" y="275498"/>
            <a:ext cx="4519535" cy="6336519"/>
            <a:chOff x="6795981" y="262798"/>
            <a:chExt cx="4519535" cy="6336519"/>
          </a:xfrm>
        </p:grpSpPr>
        <p:pic>
          <p:nvPicPr>
            <p:cNvPr id="7" name="Picture 6">
              <a:extLst>
                <a:ext uri="{FF2B5EF4-FFF2-40B4-BE49-F238E27FC236}">
                  <a16:creationId xmlns:a16="http://schemas.microsoft.com/office/drawing/2014/main" id="{C666280C-275C-9E41-B54F-83E38DD97E8D}"/>
                </a:ext>
              </a:extLst>
            </p:cNvPr>
            <p:cNvPicPr>
              <a:picLocks noChangeAspect="1"/>
            </p:cNvPicPr>
            <p:nvPr/>
          </p:nvPicPr>
          <p:blipFill>
            <a:blip r:embed="rId10"/>
            <a:stretch>
              <a:fillRect/>
            </a:stretch>
          </p:blipFill>
          <p:spPr>
            <a:xfrm>
              <a:off x="6795981" y="262798"/>
              <a:ext cx="3277510" cy="6336519"/>
            </a:xfrm>
            <a:prstGeom prst="rect">
              <a:avLst/>
            </a:prstGeom>
            <a:effectLst>
              <a:outerShdw blurRad="101600" dist="127000" dir="2700000" algn="tl" rotWithShape="0">
                <a:prstClr val="black">
                  <a:alpha val="24000"/>
                </a:prstClr>
              </a:outerShdw>
            </a:effectLst>
          </p:spPr>
        </p:pic>
        <p:grpSp>
          <p:nvGrpSpPr>
            <p:cNvPr id="14" name="Group 13">
              <a:extLst>
                <a:ext uri="{FF2B5EF4-FFF2-40B4-BE49-F238E27FC236}">
                  <a16:creationId xmlns:a16="http://schemas.microsoft.com/office/drawing/2014/main" id="{AACC2C9E-6B2C-C244-B6E4-7279DF47D410}"/>
                </a:ext>
              </a:extLst>
            </p:cNvPr>
            <p:cNvGrpSpPr/>
            <p:nvPr/>
          </p:nvGrpSpPr>
          <p:grpSpPr>
            <a:xfrm>
              <a:off x="8831465" y="609661"/>
              <a:ext cx="2484051" cy="1131278"/>
              <a:chOff x="8831465" y="609661"/>
              <a:chExt cx="2484051" cy="1131278"/>
            </a:xfrm>
            <a:effectLst>
              <a:outerShdw blurRad="50800" dist="38100" dir="5400000" algn="t" rotWithShape="0">
                <a:prstClr val="black">
                  <a:alpha val="40000"/>
                </a:prstClr>
              </a:outerShdw>
            </a:effectLst>
          </p:grpSpPr>
          <p:sp>
            <p:nvSpPr>
              <p:cNvPr id="13" name="Rectangle 12">
                <a:extLst>
                  <a:ext uri="{FF2B5EF4-FFF2-40B4-BE49-F238E27FC236}">
                    <a16:creationId xmlns:a16="http://schemas.microsoft.com/office/drawing/2014/main" id="{9D8C85C9-737C-5147-B996-01441B77F4F7}"/>
                  </a:ext>
                </a:extLst>
              </p:cNvPr>
              <p:cNvSpPr/>
              <p:nvPr/>
            </p:nvSpPr>
            <p:spPr>
              <a:xfrm>
                <a:off x="8844073" y="746911"/>
                <a:ext cx="2458835" cy="877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F307B15-05BD-F04B-BDCF-8776D12E9EC8}"/>
                  </a:ext>
                </a:extLst>
              </p:cNvPr>
              <p:cNvPicPr>
                <a:picLocks noChangeAspect="1"/>
              </p:cNvPicPr>
              <p:nvPr/>
            </p:nvPicPr>
            <p:blipFill>
              <a:blip r:embed="rId11"/>
              <a:stretch>
                <a:fillRect/>
              </a:stretch>
            </p:blipFill>
            <p:spPr>
              <a:xfrm>
                <a:off x="8831465" y="609661"/>
                <a:ext cx="2484051" cy="1131278"/>
              </a:xfrm>
              <a:prstGeom prst="rect">
                <a:avLst/>
              </a:prstGeom>
            </p:spPr>
          </p:pic>
        </p:grpSp>
      </p:grpSp>
      <p:pic>
        <p:nvPicPr>
          <p:cNvPr id="9" name="Picture 8">
            <a:extLst>
              <a:ext uri="{FF2B5EF4-FFF2-40B4-BE49-F238E27FC236}">
                <a16:creationId xmlns:a16="http://schemas.microsoft.com/office/drawing/2014/main" id="{6CBA85F8-D1AE-2942-B279-3E3AF2205B00}"/>
              </a:ext>
            </a:extLst>
          </p:cNvPr>
          <p:cNvPicPr>
            <a:picLocks noChangeAspect="1"/>
          </p:cNvPicPr>
          <p:nvPr/>
        </p:nvPicPr>
        <p:blipFill>
          <a:blip r:embed="rId12"/>
          <a:stretch>
            <a:fillRect/>
          </a:stretch>
        </p:blipFill>
        <p:spPr>
          <a:xfrm>
            <a:off x="1943101" y="1624589"/>
            <a:ext cx="5778082" cy="5298551"/>
          </a:xfrm>
          <a:prstGeom prst="rect">
            <a:avLst/>
          </a:prstGeom>
          <a:effectLst>
            <a:outerShdw blurRad="190500" dist="127000" dir="5400000" algn="t" rotWithShape="0">
              <a:prstClr val="black">
                <a:alpha val="35000"/>
              </a:prstClr>
            </a:outerShdw>
          </a:effectLst>
        </p:spPr>
      </p:pic>
    </p:spTree>
    <p:extLst>
      <p:ext uri="{BB962C8B-B14F-4D97-AF65-F5344CB8AC3E}">
        <p14:creationId xmlns:p14="http://schemas.microsoft.com/office/powerpoint/2010/main" val="3824622865"/>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down)">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p:tgtEl>
                                          <p:spTgt spid="15"/>
                                        </p:tgtEl>
                                        <p:attrNameLst>
                                          <p:attrName>ppt_x</p:attrName>
                                        </p:attrNameLst>
                                      </p:cBhvr>
                                      <p:tavLst>
                                        <p:tav tm="0">
                                          <p:val>
                                            <p:strVal val="#ppt_x+#ppt_w*1.125000"/>
                                          </p:val>
                                        </p:tav>
                                        <p:tav tm="100000">
                                          <p:val>
                                            <p:strVal val="#ppt_x"/>
                                          </p:val>
                                        </p:tav>
                                      </p:tavLst>
                                    </p:anim>
                                    <p:animEffect transition="in" filter="wipe(left)">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19D07EC-E8A3-0F4C-BF50-30D3735B1F49}"/>
              </a:ext>
            </a:extLst>
          </p:cNvPr>
          <p:cNvPicPr>
            <a:picLocks noChangeAspect="1"/>
          </p:cNvPicPr>
          <p:nvPr/>
        </p:nvPicPr>
        <p:blipFill>
          <a:blip r:embed="rId3"/>
          <a:stretch>
            <a:fillRect/>
          </a:stretch>
        </p:blipFill>
        <p:spPr>
          <a:xfrm>
            <a:off x="1168332" y="684088"/>
            <a:ext cx="9679885" cy="3435059"/>
          </a:xfrm>
          <a:prstGeom prst="rect">
            <a:avLst/>
          </a:prstGeom>
        </p:spPr>
      </p:pic>
      <p:sp>
        <p:nvSpPr>
          <p:cNvPr id="3" name="Content Placeholder 2">
            <a:extLst>
              <a:ext uri="{FF2B5EF4-FFF2-40B4-BE49-F238E27FC236}">
                <a16:creationId xmlns:a16="http://schemas.microsoft.com/office/drawing/2014/main" id="{6FB10D47-F8B0-7249-91F8-561E0BFA450B}"/>
              </a:ext>
            </a:extLst>
          </p:cNvPr>
          <p:cNvSpPr>
            <a:spLocks noGrp="1"/>
          </p:cNvSpPr>
          <p:nvPr>
            <p:ph idx="1"/>
          </p:nvPr>
        </p:nvSpPr>
        <p:spPr>
          <a:xfrm>
            <a:off x="1006997" y="4397086"/>
            <a:ext cx="9780608" cy="2460914"/>
          </a:xfrm>
        </p:spPr>
        <p:txBody>
          <a:bodyPr>
            <a:normAutofit/>
          </a:bodyPr>
          <a:lstStyle/>
          <a:p>
            <a:pPr algn="ctr">
              <a:buFont typeface="Wingdings" pitchFamily="2" charset="2"/>
              <a:buChar char="ü"/>
            </a:pPr>
            <a:r>
              <a:rPr lang="en-US" sz="3600" b="1" dirty="0"/>
              <a:t> Alternate News Sources</a:t>
            </a:r>
          </a:p>
          <a:p>
            <a:pPr algn="ctr">
              <a:buFont typeface="Wingdings" pitchFamily="2" charset="2"/>
              <a:buChar char="ü"/>
            </a:pPr>
            <a:r>
              <a:rPr lang="en-US" sz="3600" b="1" dirty="0"/>
              <a:t> Provides Perspective </a:t>
            </a:r>
          </a:p>
          <a:p>
            <a:pPr algn="ctr">
              <a:buFont typeface="Wingdings" pitchFamily="2" charset="2"/>
              <a:buChar char="ü"/>
            </a:pPr>
            <a:r>
              <a:rPr lang="en-US" sz="3600" b="1" dirty="0"/>
              <a:t> Better Informed</a:t>
            </a:r>
          </a:p>
        </p:txBody>
      </p:sp>
    </p:spTree>
    <p:extLst>
      <p:ext uri="{BB962C8B-B14F-4D97-AF65-F5344CB8AC3E}">
        <p14:creationId xmlns:p14="http://schemas.microsoft.com/office/powerpoint/2010/main" val="18480760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ED0508"/>
                                      </p:to>
                                    </p:animClr>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3">
                                            <p:txEl>
                                              <p:pRg st="1" end="1"/>
                                            </p:txEl>
                                          </p:spTgt>
                                        </p:tgtEl>
                                        <p:attrNameLst>
                                          <p:attrName>style.color</p:attrName>
                                        </p:attrNameLst>
                                      </p:cBhvr>
                                      <p:to>
                                        <a:srgbClr val="ED0508"/>
                                      </p:to>
                                    </p:animClr>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iterate type="lt">
                                    <p:tmPct val="0"/>
                                  </p:iterate>
                                  <p:childTnLst>
                                    <p:animClr clrSpc="rgb" dir="cw">
                                      <p:cBhvr override="childStyle">
                                        <p:cTn id="14" dur="500" fill="hold"/>
                                        <p:tgtEl>
                                          <p:spTgt spid="3">
                                            <p:txEl>
                                              <p:pRg st="2" end="2"/>
                                            </p:txEl>
                                          </p:spTgt>
                                        </p:tgtEl>
                                        <p:attrNameLst>
                                          <p:attrName>style.color</p:attrName>
                                        </p:attrNameLst>
                                      </p:cBhvr>
                                      <p:to>
                                        <a:srgbClr val="ED050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8BFBAE-9689-3748-8E67-60DA1D2A8CF5}"/>
              </a:ext>
            </a:extLst>
          </p:cNvPr>
          <p:cNvPicPr>
            <a:picLocks noChangeAspect="1"/>
          </p:cNvPicPr>
          <p:nvPr/>
        </p:nvPicPr>
        <p:blipFill>
          <a:blip r:embed="rId3"/>
          <a:stretch>
            <a:fillRect/>
          </a:stretch>
        </p:blipFill>
        <p:spPr>
          <a:xfrm>
            <a:off x="1" y="314709"/>
            <a:ext cx="12046226" cy="6543291"/>
          </a:xfrm>
          <a:prstGeom prst="rect">
            <a:avLst/>
          </a:prstGeom>
        </p:spPr>
      </p:pic>
      <p:sp>
        <p:nvSpPr>
          <p:cNvPr id="12" name="TextBox 11">
            <a:extLst>
              <a:ext uri="{FF2B5EF4-FFF2-40B4-BE49-F238E27FC236}">
                <a16:creationId xmlns:a16="http://schemas.microsoft.com/office/drawing/2014/main" id="{117A70B3-EA23-EB4C-BC8A-A41608B08A57}"/>
              </a:ext>
            </a:extLst>
          </p:cNvPr>
          <p:cNvSpPr txBox="1"/>
          <p:nvPr/>
        </p:nvSpPr>
        <p:spPr>
          <a:xfrm>
            <a:off x="1194793" y="1764253"/>
            <a:ext cx="2818504" cy="3229165"/>
          </a:xfrm>
          <a:prstGeom prst="rect">
            <a:avLst/>
          </a:prstGeom>
          <a:noFill/>
        </p:spPr>
        <p:txBody>
          <a:bodyPr wrap="square" lIns="0" tIns="0" rIns="0" bIns="0" rtlCol="0" anchor="ctr" anchorCtr="0">
            <a:noAutofit/>
          </a:bodyPr>
          <a:lstStyle/>
          <a:p>
            <a:pPr algn="ctr">
              <a:spcBef>
                <a:spcPts val="1200"/>
              </a:spcBef>
            </a:pPr>
            <a:r>
              <a:rPr lang="en-US" sz="2200" b="1" dirty="0">
                <a:solidFill>
                  <a:schemeClr val="bg1"/>
                </a:solidFill>
              </a:rPr>
              <a:t>Discuss Project Options and Goals</a:t>
            </a:r>
          </a:p>
          <a:p>
            <a:pPr algn="ctr">
              <a:spcBef>
                <a:spcPts val="1200"/>
              </a:spcBef>
            </a:pPr>
            <a:r>
              <a:rPr lang="en-US" sz="2200" b="1" dirty="0">
                <a:solidFill>
                  <a:schemeClr val="bg1"/>
                </a:solidFill>
              </a:rPr>
              <a:t>Research API’s Available </a:t>
            </a:r>
          </a:p>
          <a:p>
            <a:pPr algn="ctr">
              <a:spcBef>
                <a:spcPts val="1200"/>
              </a:spcBef>
            </a:pPr>
            <a:r>
              <a:rPr lang="en-US" sz="2200" b="1" dirty="0">
                <a:solidFill>
                  <a:schemeClr val="bg1"/>
                </a:solidFill>
              </a:rPr>
              <a:t>Decide on Desired Look and Functionality of our Project.</a:t>
            </a:r>
          </a:p>
        </p:txBody>
      </p:sp>
      <p:sp>
        <p:nvSpPr>
          <p:cNvPr id="13" name="TextBox 12">
            <a:extLst>
              <a:ext uri="{FF2B5EF4-FFF2-40B4-BE49-F238E27FC236}">
                <a16:creationId xmlns:a16="http://schemas.microsoft.com/office/drawing/2014/main" id="{2F654FDD-11B9-234E-8CB9-7D54540DE659}"/>
              </a:ext>
            </a:extLst>
          </p:cNvPr>
          <p:cNvSpPr txBox="1"/>
          <p:nvPr/>
        </p:nvSpPr>
        <p:spPr>
          <a:xfrm>
            <a:off x="4295568" y="1073426"/>
            <a:ext cx="3643573" cy="4031311"/>
          </a:xfrm>
          <a:prstGeom prst="rect">
            <a:avLst/>
          </a:prstGeom>
          <a:noFill/>
        </p:spPr>
        <p:txBody>
          <a:bodyPr wrap="square" lIns="182880" tIns="182880" rIns="182880" bIns="182880" rtlCol="0" anchor="ctr" anchorCtr="0">
            <a:normAutofit/>
          </a:bodyPr>
          <a:lstStyle/>
          <a:p>
            <a:pPr algn="ctr"/>
            <a:r>
              <a:rPr lang="en-US" sz="2800" b="1" dirty="0">
                <a:solidFill>
                  <a:schemeClr val="bg1"/>
                </a:solidFill>
              </a:rPr>
              <a:t>FRONTEND</a:t>
            </a:r>
          </a:p>
          <a:p>
            <a:pPr algn="ctr"/>
            <a:r>
              <a:rPr lang="en-US" sz="1600" b="1" dirty="0">
                <a:solidFill>
                  <a:schemeClr val="bg1"/>
                </a:solidFill>
              </a:rPr>
              <a:t>Design logo.</a:t>
            </a:r>
          </a:p>
          <a:p>
            <a:pPr algn="ctr"/>
            <a:r>
              <a:rPr lang="en-US" sz="1600" b="1" dirty="0">
                <a:solidFill>
                  <a:schemeClr val="bg1"/>
                </a:solidFill>
              </a:rPr>
              <a:t>Determine the layout of the site.</a:t>
            </a:r>
          </a:p>
          <a:p>
            <a:pPr algn="ctr"/>
            <a:r>
              <a:rPr lang="en-US" sz="1600" b="1" dirty="0">
                <a:solidFill>
                  <a:schemeClr val="bg1"/>
                </a:solidFill>
              </a:rPr>
              <a:t>Styling for page elements.</a:t>
            </a:r>
          </a:p>
          <a:p>
            <a:pPr algn="ctr"/>
            <a:endParaRPr lang="en-US" sz="1600" dirty="0">
              <a:solidFill>
                <a:schemeClr val="bg1"/>
              </a:solidFill>
            </a:endParaRPr>
          </a:p>
          <a:p>
            <a:pPr algn="ctr"/>
            <a:r>
              <a:rPr lang="en-US" sz="2800" b="1" dirty="0">
                <a:solidFill>
                  <a:schemeClr val="bg1"/>
                </a:solidFill>
              </a:rPr>
              <a:t>BACKEND</a:t>
            </a:r>
          </a:p>
          <a:p>
            <a:pPr algn="ctr"/>
            <a:r>
              <a:rPr lang="en-US" sz="1600" b="1" dirty="0">
                <a:solidFill>
                  <a:schemeClr val="bg1"/>
                </a:solidFill>
              </a:rPr>
              <a:t>Find a news related API to work with.</a:t>
            </a:r>
          </a:p>
          <a:p>
            <a:pPr algn="ctr"/>
            <a:r>
              <a:rPr lang="en-US" sz="1600" b="1" dirty="0">
                <a:solidFill>
                  <a:schemeClr val="bg1"/>
                </a:solidFill>
              </a:rPr>
              <a:t>Use AJAX and JSON to get and convert API data to make the site functional.</a:t>
            </a:r>
          </a:p>
          <a:p>
            <a:pPr algn="ctr"/>
            <a:r>
              <a:rPr lang="en-US" sz="1600" b="1" dirty="0">
                <a:solidFill>
                  <a:schemeClr val="bg1"/>
                </a:solidFill>
              </a:rPr>
              <a:t>Integrate a geolocator API to refine the search data.</a:t>
            </a:r>
          </a:p>
        </p:txBody>
      </p:sp>
      <p:sp>
        <p:nvSpPr>
          <p:cNvPr id="14" name="TextBox 13">
            <a:extLst>
              <a:ext uri="{FF2B5EF4-FFF2-40B4-BE49-F238E27FC236}">
                <a16:creationId xmlns:a16="http://schemas.microsoft.com/office/drawing/2014/main" id="{2046D35E-518B-F449-9292-24137A9486AC}"/>
              </a:ext>
            </a:extLst>
          </p:cNvPr>
          <p:cNvSpPr txBox="1"/>
          <p:nvPr/>
        </p:nvSpPr>
        <p:spPr>
          <a:xfrm>
            <a:off x="7839989" y="1661823"/>
            <a:ext cx="3509330" cy="3442914"/>
          </a:xfrm>
          <a:prstGeom prst="rect">
            <a:avLst/>
          </a:prstGeom>
          <a:noFill/>
        </p:spPr>
        <p:txBody>
          <a:bodyPr wrap="square" lIns="182880" tIns="182880" rIns="182880" bIns="182880" rtlCol="0" anchor="ctr" anchorCtr="0">
            <a:noAutofit/>
          </a:bodyPr>
          <a:lstStyle/>
          <a:p>
            <a:pPr algn="ctr">
              <a:spcBef>
                <a:spcPts val="1200"/>
              </a:spcBef>
            </a:pPr>
            <a:r>
              <a:rPr lang="en-US" sz="2400" b="1" dirty="0">
                <a:solidFill>
                  <a:schemeClr val="bg1"/>
                </a:solidFill>
              </a:rPr>
              <a:t>Use GitHub to collaborate and merge scripts.</a:t>
            </a:r>
          </a:p>
          <a:p>
            <a:pPr algn="ctr">
              <a:spcBef>
                <a:spcPts val="1200"/>
              </a:spcBef>
            </a:pPr>
            <a:r>
              <a:rPr lang="en-US" sz="2400" b="1" dirty="0">
                <a:solidFill>
                  <a:schemeClr val="bg1"/>
                </a:solidFill>
              </a:rPr>
              <a:t>Host site on GitHub Pages.</a:t>
            </a:r>
          </a:p>
          <a:p>
            <a:pPr algn="ctr">
              <a:spcBef>
                <a:spcPts val="1200"/>
              </a:spcBef>
            </a:pPr>
            <a:r>
              <a:rPr lang="en-US" sz="2400" b="1" dirty="0">
                <a:solidFill>
                  <a:schemeClr val="bg1"/>
                </a:solidFill>
              </a:rPr>
              <a:t>Test runs.</a:t>
            </a:r>
          </a:p>
        </p:txBody>
      </p:sp>
    </p:spTree>
    <p:extLst>
      <p:ext uri="{BB962C8B-B14F-4D97-AF65-F5344CB8AC3E}">
        <p14:creationId xmlns:p14="http://schemas.microsoft.com/office/powerpoint/2010/main" val="2608977940"/>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1142</TotalTime>
  <Words>1316</Words>
  <Application>Microsoft Macintosh PowerPoint</Application>
  <PresentationFormat>Widescreen</PresentationFormat>
  <Paragraphs>235</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FangSong</vt:lpstr>
      <vt:lpstr>Adobe Garamond Pro</vt:lpstr>
      <vt:lpstr>Arial</vt:lpstr>
      <vt:lpstr>Calibri</vt:lpstr>
      <vt:lpstr>Calibri Light</vt:lpstr>
      <vt:lpstr>Garamond</vt:lpstr>
      <vt:lpstr>Wingdings</vt:lpstr>
      <vt:lpstr>Office Theme</vt:lpstr>
      <vt:lpstr>PowerPoint Presentation</vt:lpstr>
      <vt:lpstr>PowerPoint Presentation</vt:lpstr>
      <vt:lpstr>A Quest for the Truth</vt:lpstr>
      <vt:lpstr>PowerPoint Presentation</vt:lpstr>
      <vt:lpstr>PowerPoint Presentation</vt:lpstr>
      <vt:lpstr>PowerPoint Presentation</vt:lpstr>
      <vt:lpstr>The Bias Rating</vt:lpstr>
      <vt:lpstr>PowerPoint Presentation</vt:lpstr>
      <vt:lpstr>PowerPoint Presentation</vt:lpstr>
      <vt:lpstr>Technologies</vt:lpstr>
      <vt:lpstr>Technologies</vt:lpstr>
      <vt:lpstr>Technologies</vt:lpstr>
      <vt:lpstr>Technologies</vt:lpstr>
      <vt:lpstr>Technologies</vt:lpstr>
      <vt:lpstr>Technologies</vt:lpstr>
      <vt:lpstr>Technologies</vt:lpstr>
      <vt:lpstr>Technologies</vt:lpstr>
      <vt:lpstr>Technologies</vt:lpstr>
      <vt:lpstr>PowerPoint Presentation</vt:lpstr>
      <vt:lpstr>Plans for Future Development</vt:lpstr>
      <vt:lpstr>Let the quest begin.</vt:lpstr>
      <vt:lpstr>PowerPoint Presentation</vt:lpstr>
      <vt:lpstr>Let the quest begin.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FIGGIT app</dc:title>
  <dc:creator>Audrey Fernandez</dc:creator>
  <cp:lastModifiedBy>Audrey Fernandez</cp:lastModifiedBy>
  <cp:revision>150</cp:revision>
  <cp:lastPrinted>2018-06-10T17:22:01Z</cp:lastPrinted>
  <dcterms:created xsi:type="dcterms:W3CDTF">2018-06-07T21:48:47Z</dcterms:created>
  <dcterms:modified xsi:type="dcterms:W3CDTF">2018-06-12T04:10:01Z</dcterms:modified>
</cp:coreProperties>
</file>